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7" r:id="rId5"/>
    <p:sldId id="260" r:id="rId6"/>
    <p:sldId id="268" r:id="rId7"/>
    <p:sldId id="269" r:id="rId8"/>
    <p:sldId id="272" r:id="rId9"/>
    <p:sldId id="271" r:id="rId10"/>
    <p:sldId id="270" r:id="rId11"/>
    <p:sldId id="263"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FC4E9D-E042-D64B-92B8-F83D9F75BF31}" v="711" dt="2025-12-11T16:21:36.543"/>
    <p1510:client id="{944499F0-3ADF-DA6E-BC0E-2578C63244F0}" v="188" dt="2025-12-11T16:05:59.285"/>
    <p1510:client id="{C068CDDA-F852-8B90-4790-B8BC282C8ABC}" v="2" dt="2025-12-11T23:05:42.027"/>
    <p1510:client id="{C7689C58-F2E4-167D-1119-855A33A65B9B}" v="1209" dt="2025-12-11T18:33:20.179"/>
    <p1510:client id="{D67B48B5-D65B-38E7-AB4C-0C4B14617EAA}" v="6" dt="2025-12-11T19:28:10.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3"/>
  </p:normalViewPr>
  <p:slideViewPr>
    <p:cSldViewPr snapToGrid="0">
      <p:cViewPr varScale="1">
        <p:scale>
          <a:sx n="115" d="100"/>
          <a:sy n="115"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0D8766-BC3C-451C-BF13-117457124088}" type="doc">
      <dgm:prSet loTypeId="urn:microsoft.com/office/officeart/2016/7/layout/LinearArrowProcessNumbered" loCatId="process" qsTypeId="urn:microsoft.com/office/officeart/2005/8/quickstyle/simple1" qsCatId="simple" csTypeId="urn:microsoft.com/office/officeart/2005/8/colors/colorful2" csCatId="colorful"/>
      <dgm:spPr/>
      <dgm:t>
        <a:bodyPr/>
        <a:lstStyle/>
        <a:p>
          <a:endParaRPr lang="en-US"/>
        </a:p>
      </dgm:t>
    </dgm:pt>
    <dgm:pt modelId="{A0BD16B4-53D5-4D80-A70C-0958FD4CBD43}">
      <dgm:prSet custT="1"/>
      <dgm:spPr/>
      <dgm:t>
        <a:bodyPr/>
        <a:lstStyle/>
        <a:p>
          <a:r>
            <a:rPr lang="en-US" sz="1800"/>
            <a:t>Clean and tidy the NYC flights dataset to make it analysis-ready.</a:t>
          </a:r>
        </a:p>
      </dgm:t>
    </dgm:pt>
    <dgm:pt modelId="{D0CC3DA7-EAE1-4191-B656-610A9A828275}" type="parTrans" cxnId="{17C2C273-0637-483E-888B-6F087FCC8D8F}">
      <dgm:prSet/>
      <dgm:spPr/>
      <dgm:t>
        <a:bodyPr/>
        <a:lstStyle/>
        <a:p>
          <a:endParaRPr lang="en-US"/>
        </a:p>
      </dgm:t>
    </dgm:pt>
    <dgm:pt modelId="{49401467-2D67-4CE1-A033-E079AA6E1F0D}" type="sibTrans" cxnId="{17C2C273-0637-483E-888B-6F087FCC8D8F}">
      <dgm:prSet phldrT="1" phldr="0"/>
      <dgm:spPr/>
      <dgm:t>
        <a:bodyPr/>
        <a:lstStyle/>
        <a:p>
          <a:r>
            <a:rPr lang="en-US"/>
            <a:t>1</a:t>
          </a:r>
        </a:p>
      </dgm:t>
    </dgm:pt>
    <dgm:pt modelId="{E6B6B866-FF41-4207-B5D4-9EF8F365673D}">
      <dgm:prSet custT="1"/>
      <dgm:spPr/>
      <dgm:t>
        <a:bodyPr/>
        <a:lstStyle/>
        <a:p>
          <a:r>
            <a:rPr lang="en-US" sz="1600"/>
            <a:t>Create summary tables showing departure and arrival delay rates for each airport.</a:t>
          </a:r>
        </a:p>
      </dgm:t>
    </dgm:pt>
    <dgm:pt modelId="{C39A138A-7130-4448-9E6B-B14ADCFCA638}" type="parTrans" cxnId="{242C8121-4563-47D5-A28F-B1D24BFDDE73}">
      <dgm:prSet/>
      <dgm:spPr/>
      <dgm:t>
        <a:bodyPr/>
        <a:lstStyle/>
        <a:p>
          <a:endParaRPr lang="en-US"/>
        </a:p>
      </dgm:t>
    </dgm:pt>
    <dgm:pt modelId="{F388248B-2101-448B-B958-414E4ECBA737}" type="sibTrans" cxnId="{242C8121-4563-47D5-A28F-B1D24BFDDE73}">
      <dgm:prSet phldrT="2" phldr="0"/>
      <dgm:spPr/>
      <dgm:t>
        <a:bodyPr/>
        <a:lstStyle/>
        <a:p>
          <a:r>
            <a:rPr lang="en-US"/>
            <a:t>2</a:t>
          </a:r>
        </a:p>
      </dgm:t>
    </dgm:pt>
    <dgm:pt modelId="{BE59FE7C-0D74-4C9C-880A-39582897EB0B}">
      <dgm:prSet/>
      <dgm:spPr/>
      <dgm:t>
        <a:bodyPr/>
        <a:lstStyle/>
        <a:p>
          <a:r>
            <a:rPr lang="en-US" sz="2000"/>
            <a:t>Produce visualizations like </a:t>
          </a:r>
          <a:r>
            <a:rPr lang="en-US" sz="2000" err="1"/>
            <a:t>barplot</a:t>
          </a:r>
          <a:r>
            <a:rPr lang="en-US" sz="2000"/>
            <a:t> and scatterplot to reveal delay patterns and relationships.</a:t>
          </a:r>
        </a:p>
      </dgm:t>
    </dgm:pt>
    <dgm:pt modelId="{223660A8-ED75-4761-9365-DD1768B6259E}" type="parTrans" cxnId="{30CA8687-204B-4540-BF9D-77F2E9AED93A}">
      <dgm:prSet/>
      <dgm:spPr/>
      <dgm:t>
        <a:bodyPr/>
        <a:lstStyle/>
        <a:p>
          <a:endParaRPr lang="en-US"/>
        </a:p>
      </dgm:t>
    </dgm:pt>
    <dgm:pt modelId="{2C9B5DE3-AD1D-4C33-9E0A-17FC56013AD6}" type="sibTrans" cxnId="{30CA8687-204B-4540-BF9D-77F2E9AED93A}">
      <dgm:prSet phldrT="3" phldr="0"/>
      <dgm:spPr/>
      <dgm:t>
        <a:bodyPr/>
        <a:lstStyle/>
        <a:p>
          <a:r>
            <a:rPr lang="en-US"/>
            <a:t>3</a:t>
          </a:r>
        </a:p>
      </dgm:t>
    </dgm:pt>
    <dgm:pt modelId="{51027063-B503-4351-BD1C-1B433E4D44FF}">
      <dgm:prSet/>
      <dgm:spPr/>
      <dgm:t>
        <a:bodyPr/>
        <a:lstStyle/>
        <a:p>
          <a:r>
            <a:rPr lang="en-US" sz="2000"/>
            <a:t>Identify factors that influence delays and compare performance across airports.</a:t>
          </a:r>
        </a:p>
      </dgm:t>
    </dgm:pt>
    <dgm:pt modelId="{82E8445C-E235-4F07-97A2-BE0A2D279D9D}" type="parTrans" cxnId="{8216C4BD-8118-4037-B18E-A753ABBCBA6A}">
      <dgm:prSet/>
      <dgm:spPr/>
      <dgm:t>
        <a:bodyPr/>
        <a:lstStyle/>
        <a:p>
          <a:endParaRPr lang="en-US"/>
        </a:p>
      </dgm:t>
    </dgm:pt>
    <dgm:pt modelId="{F664B133-98EE-4478-BFB9-8BF4BECAD368}" type="sibTrans" cxnId="{8216C4BD-8118-4037-B18E-A753ABBCBA6A}">
      <dgm:prSet phldrT="4" phldr="0"/>
      <dgm:spPr/>
      <dgm:t>
        <a:bodyPr/>
        <a:lstStyle/>
        <a:p>
          <a:r>
            <a:rPr lang="en-US"/>
            <a:t>4</a:t>
          </a:r>
        </a:p>
      </dgm:t>
    </dgm:pt>
    <dgm:pt modelId="{E9E2F075-9A73-40E8-8DDA-F8364B07AF6F}">
      <dgm:prSet/>
      <dgm:spPr/>
      <dgm:t>
        <a:bodyPr/>
        <a:lstStyle/>
        <a:p>
          <a:r>
            <a:rPr lang="en-US" sz="2000"/>
            <a:t>Practice collaborative data analysis and communication as a team.</a:t>
          </a:r>
        </a:p>
      </dgm:t>
    </dgm:pt>
    <dgm:pt modelId="{3CE77DEB-77C2-4516-9947-1D528A617EBC}" type="parTrans" cxnId="{7ED4541F-FB61-4570-9420-A35528E07950}">
      <dgm:prSet/>
      <dgm:spPr/>
      <dgm:t>
        <a:bodyPr/>
        <a:lstStyle/>
        <a:p>
          <a:endParaRPr lang="en-US"/>
        </a:p>
      </dgm:t>
    </dgm:pt>
    <dgm:pt modelId="{6D305E85-9662-4EA0-8201-6252908DEBBC}" type="sibTrans" cxnId="{7ED4541F-FB61-4570-9420-A35528E07950}">
      <dgm:prSet phldrT="5" phldr="0"/>
      <dgm:spPr/>
      <dgm:t>
        <a:bodyPr/>
        <a:lstStyle/>
        <a:p>
          <a:r>
            <a:rPr lang="en-US"/>
            <a:t>5</a:t>
          </a:r>
        </a:p>
      </dgm:t>
    </dgm:pt>
    <dgm:pt modelId="{E00E7337-2A29-4FF8-8FA0-47B3D6B44E27}" type="pres">
      <dgm:prSet presAssocID="{750D8766-BC3C-451C-BF13-117457124088}" presName="linearFlow" presStyleCnt="0">
        <dgm:presLayoutVars>
          <dgm:dir/>
          <dgm:animLvl val="lvl"/>
          <dgm:resizeHandles val="exact"/>
        </dgm:presLayoutVars>
      </dgm:prSet>
      <dgm:spPr/>
    </dgm:pt>
    <dgm:pt modelId="{86C8252C-492D-484B-BB36-F7AFDD29F6E7}" type="pres">
      <dgm:prSet presAssocID="{A0BD16B4-53D5-4D80-A70C-0958FD4CBD43}" presName="compositeNode" presStyleCnt="0"/>
      <dgm:spPr/>
    </dgm:pt>
    <dgm:pt modelId="{637B83E7-DE9F-490A-B12A-DB0DD5872F70}" type="pres">
      <dgm:prSet presAssocID="{A0BD16B4-53D5-4D80-A70C-0958FD4CBD43}" presName="parTx" presStyleLbl="node1" presStyleIdx="0" presStyleCnt="0">
        <dgm:presLayoutVars>
          <dgm:chMax val="0"/>
          <dgm:chPref val="0"/>
          <dgm:bulletEnabled val="1"/>
        </dgm:presLayoutVars>
      </dgm:prSet>
      <dgm:spPr/>
    </dgm:pt>
    <dgm:pt modelId="{6C3433DE-1614-4D2D-A780-01E89961A247}" type="pres">
      <dgm:prSet presAssocID="{A0BD16B4-53D5-4D80-A70C-0958FD4CBD43}" presName="parSh" presStyleCnt="0"/>
      <dgm:spPr/>
    </dgm:pt>
    <dgm:pt modelId="{A6A85D03-6EFE-48A7-9C18-84B5A41C7EE8}" type="pres">
      <dgm:prSet presAssocID="{A0BD16B4-53D5-4D80-A70C-0958FD4CBD43}" presName="lineNode" presStyleLbl="alignAccFollowNode1" presStyleIdx="0" presStyleCnt="15"/>
      <dgm:spPr/>
    </dgm:pt>
    <dgm:pt modelId="{9206C609-0280-4BED-BB36-80BE5DC9374B}" type="pres">
      <dgm:prSet presAssocID="{A0BD16B4-53D5-4D80-A70C-0958FD4CBD43}" presName="lineArrowNode" presStyleLbl="alignAccFollowNode1" presStyleIdx="1" presStyleCnt="15"/>
      <dgm:spPr/>
    </dgm:pt>
    <dgm:pt modelId="{898154E5-1475-4EE4-8A9F-01FABEA6A0D4}" type="pres">
      <dgm:prSet presAssocID="{49401467-2D67-4CE1-A033-E079AA6E1F0D}" presName="sibTransNodeCircle" presStyleLbl="alignNode1" presStyleIdx="0" presStyleCnt="5">
        <dgm:presLayoutVars>
          <dgm:chMax val="0"/>
          <dgm:bulletEnabled/>
        </dgm:presLayoutVars>
      </dgm:prSet>
      <dgm:spPr/>
    </dgm:pt>
    <dgm:pt modelId="{A24F26CB-5E87-4EEA-B203-F554E7599E64}" type="pres">
      <dgm:prSet presAssocID="{49401467-2D67-4CE1-A033-E079AA6E1F0D}" presName="spacerBetweenCircleAndCallout" presStyleCnt="0">
        <dgm:presLayoutVars/>
      </dgm:prSet>
      <dgm:spPr/>
    </dgm:pt>
    <dgm:pt modelId="{8C789521-DCDA-4CD6-AB7E-C975308078D9}" type="pres">
      <dgm:prSet presAssocID="{A0BD16B4-53D5-4D80-A70C-0958FD4CBD43}" presName="nodeText" presStyleLbl="alignAccFollowNode1" presStyleIdx="2" presStyleCnt="15">
        <dgm:presLayoutVars>
          <dgm:bulletEnabled val="1"/>
        </dgm:presLayoutVars>
      </dgm:prSet>
      <dgm:spPr/>
    </dgm:pt>
    <dgm:pt modelId="{6C921467-B485-4F04-AD97-2027A184662D}" type="pres">
      <dgm:prSet presAssocID="{49401467-2D67-4CE1-A033-E079AA6E1F0D}" presName="sibTransComposite" presStyleCnt="0"/>
      <dgm:spPr/>
    </dgm:pt>
    <dgm:pt modelId="{E2143330-B085-4E1B-BFA7-CBD339078CAF}" type="pres">
      <dgm:prSet presAssocID="{E6B6B866-FF41-4207-B5D4-9EF8F365673D}" presName="compositeNode" presStyleCnt="0"/>
      <dgm:spPr/>
    </dgm:pt>
    <dgm:pt modelId="{20C6B75C-5217-494A-B4BC-E1E0B4F2A8EC}" type="pres">
      <dgm:prSet presAssocID="{E6B6B866-FF41-4207-B5D4-9EF8F365673D}" presName="parTx" presStyleLbl="node1" presStyleIdx="0" presStyleCnt="0">
        <dgm:presLayoutVars>
          <dgm:chMax val="0"/>
          <dgm:chPref val="0"/>
          <dgm:bulletEnabled val="1"/>
        </dgm:presLayoutVars>
      </dgm:prSet>
      <dgm:spPr/>
    </dgm:pt>
    <dgm:pt modelId="{2BB904C1-1D6C-41FD-947A-7EB912CF144F}" type="pres">
      <dgm:prSet presAssocID="{E6B6B866-FF41-4207-B5D4-9EF8F365673D}" presName="parSh" presStyleCnt="0"/>
      <dgm:spPr/>
    </dgm:pt>
    <dgm:pt modelId="{5D311A51-C215-431E-95FC-16114F32264B}" type="pres">
      <dgm:prSet presAssocID="{E6B6B866-FF41-4207-B5D4-9EF8F365673D}" presName="lineNode" presStyleLbl="alignAccFollowNode1" presStyleIdx="3" presStyleCnt="15"/>
      <dgm:spPr/>
    </dgm:pt>
    <dgm:pt modelId="{9C09E574-D51B-4B19-9433-B817EE83F00B}" type="pres">
      <dgm:prSet presAssocID="{E6B6B866-FF41-4207-B5D4-9EF8F365673D}" presName="lineArrowNode" presStyleLbl="alignAccFollowNode1" presStyleIdx="4" presStyleCnt="15"/>
      <dgm:spPr/>
    </dgm:pt>
    <dgm:pt modelId="{9507C697-9D51-403D-BB54-F7D5C250CD4B}" type="pres">
      <dgm:prSet presAssocID="{F388248B-2101-448B-B958-414E4ECBA737}" presName="sibTransNodeCircle" presStyleLbl="alignNode1" presStyleIdx="1" presStyleCnt="5">
        <dgm:presLayoutVars>
          <dgm:chMax val="0"/>
          <dgm:bulletEnabled/>
        </dgm:presLayoutVars>
      </dgm:prSet>
      <dgm:spPr/>
    </dgm:pt>
    <dgm:pt modelId="{3521A42A-32CE-4F9A-A94E-89DB18F4AEAF}" type="pres">
      <dgm:prSet presAssocID="{F388248B-2101-448B-B958-414E4ECBA737}" presName="spacerBetweenCircleAndCallout" presStyleCnt="0">
        <dgm:presLayoutVars/>
      </dgm:prSet>
      <dgm:spPr/>
    </dgm:pt>
    <dgm:pt modelId="{AC231006-47C7-4D8F-8A41-A2226CE83C20}" type="pres">
      <dgm:prSet presAssocID="{E6B6B866-FF41-4207-B5D4-9EF8F365673D}" presName="nodeText" presStyleLbl="alignAccFollowNode1" presStyleIdx="5" presStyleCnt="15">
        <dgm:presLayoutVars>
          <dgm:bulletEnabled val="1"/>
        </dgm:presLayoutVars>
      </dgm:prSet>
      <dgm:spPr/>
    </dgm:pt>
    <dgm:pt modelId="{0C01BD0A-21CE-4F00-8F76-0F14F9AB9F01}" type="pres">
      <dgm:prSet presAssocID="{F388248B-2101-448B-B958-414E4ECBA737}" presName="sibTransComposite" presStyleCnt="0"/>
      <dgm:spPr/>
    </dgm:pt>
    <dgm:pt modelId="{1BB9BE95-9AA7-4310-B96A-C96A76DCC7A3}" type="pres">
      <dgm:prSet presAssocID="{BE59FE7C-0D74-4C9C-880A-39582897EB0B}" presName="compositeNode" presStyleCnt="0"/>
      <dgm:spPr/>
    </dgm:pt>
    <dgm:pt modelId="{EA93FF87-9797-466D-B8D9-42D88786CA52}" type="pres">
      <dgm:prSet presAssocID="{BE59FE7C-0D74-4C9C-880A-39582897EB0B}" presName="parTx" presStyleLbl="node1" presStyleIdx="0" presStyleCnt="0">
        <dgm:presLayoutVars>
          <dgm:chMax val="0"/>
          <dgm:chPref val="0"/>
          <dgm:bulletEnabled val="1"/>
        </dgm:presLayoutVars>
      </dgm:prSet>
      <dgm:spPr/>
    </dgm:pt>
    <dgm:pt modelId="{25D8B60F-23BE-48C5-B76F-0C83BD89AE68}" type="pres">
      <dgm:prSet presAssocID="{BE59FE7C-0D74-4C9C-880A-39582897EB0B}" presName="parSh" presStyleCnt="0"/>
      <dgm:spPr/>
    </dgm:pt>
    <dgm:pt modelId="{8BFA0A2D-1E85-4C53-8222-8D14E089BD97}" type="pres">
      <dgm:prSet presAssocID="{BE59FE7C-0D74-4C9C-880A-39582897EB0B}" presName="lineNode" presStyleLbl="alignAccFollowNode1" presStyleIdx="6" presStyleCnt="15"/>
      <dgm:spPr/>
    </dgm:pt>
    <dgm:pt modelId="{13B65842-C8D3-406F-871A-9F6CDBA0E0BC}" type="pres">
      <dgm:prSet presAssocID="{BE59FE7C-0D74-4C9C-880A-39582897EB0B}" presName="lineArrowNode" presStyleLbl="alignAccFollowNode1" presStyleIdx="7" presStyleCnt="15"/>
      <dgm:spPr/>
    </dgm:pt>
    <dgm:pt modelId="{CB070ECE-0DFD-4003-9ADB-9FF5731BAB76}" type="pres">
      <dgm:prSet presAssocID="{2C9B5DE3-AD1D-4C33-9E0A-17FC56013AD6}" presName="sibTransNodeCircle" presStyleLbl="alignNode1" presStyleIdx="2" presStyleCnt="5">
        <dgm:presLayoutVars>
          <dgm:chMax val="0"/>
          <dgm:bulletEnabled/>
        </dgm:presLayoutVars>
      </dgm:prSet>
      <dgm:spPr/>
    </dgm:pt>
    <dgm:pt modelId="{61AF6745-3494-4649-9666-2A61F0A0D247}" type="pres">
      <dgm:prSet presAssocID="{2C9B5DE3-AD1D-4C33-9E0A-17FC56013AD6}" presName="spacerBetweenCircleAndCallout" presStyleCnt="0">
        <dgm:presLayoutVars/>
      </dgm:prSet>
      <dgm:spPr/>
    </dgm:pt>
    <dgm:pt modelId="{AED6C95A-24E1-4D0D-BC1E-ABBC8A491E4F}" type="pres">
      <dgm:prSet presAssocID="{BE59FE7C-0D74-4C9C-880A-39582897EB0B}" presName="nodeText" presStyleLbl="alignAccFollowNode1" presStyleIdx="8" presStyleCnt="15">
        <dgm:presLayoutVars>
          <dgm:bulletEnabled val="1"/>
        </dgm:presLayoutVars>
      </dgm:prSet>
      <dgm:spPr/>
    </dgm:pt>
    <dgm:pt modelId="{A2418F4B-3549-4A4A-AB8D-A2D2BA9205A9}" type="pres">
      <dgm:prSet presAssocID="{2C9B5DE3-AD1D-4C33-9E0A-17FC56013AD6}" presName="sibTransComposite" presStyleCnt="0"/>
      <dgm:spPr/>
    </dgm:pt>
    <dgm:pt modelId="{63621C07-0EAA-4AB9-B7C6-BB4D1D0AE78B}" type="pres">
      <dgm:prSet presAssocID="{51027063-B503-4351-BD1C-1B433E4D44FF}" presName="compositeNode" presStyleCnt="0"/>
      <dgm:spPr/>
    </dgm:pt>
    <dgm:pt modelId="{FF7FEEDA-02E0-4CC1-BF07-0B1800502E75}" type="pres">
      <dgm:prSet presAssocID="{51027063-B503-4351-BD1C-1B433E4D44FF}" presName="parTx" presStyleLbl="node1" presStyleIdx="0" presStyleCnt="0">
        <dgm:presLayoutVars>
          <dgm:chMax val="0"/>
          <dgm:chPref val="0"/>
          <dgm:bulletEnabled val="1"/>
        </dgm:presLayoutVars>
      </dgm:prSet>
      <dgm:spPr/>
    </dgm:pt>
    <dgm:pt modelId="{EC64E1D2-962D-4B09-90C8-91D208629CE4}" type="pres">
      <dgm:prSet presAssocID="{51027063-B503-4351-BD1C-1B433E4D44FF}" presName="parSh" presStyleCnt="0"/>
      <dgm:spPr/>
    </dgm:pt>
    <dgm:pt modelId="{704E9841-E37D-4EA2-8EFE-917540C0A414}" type="pres">
      <dgm:prSet presAssocID="{51027063-B503-4351-BD1C-1B433E4D44FF}" presName="lineNode" presStyleLbl="alignAccFollowNode1" presStyleIdx="9" presStyleCnt="15"/>
      <dgm:spPr/>
    </dgm:pt>
    <dgm:pt modelId="{32D59179-9DB7-47D3-9738-88DE6D2D9543}" type="pres">
      <dgm:prSet presAssocID="{51027063-B503-4351-BD1C-1B433E4D44FF}" presName="lineArrowNode" presStyleLbl="alignAccFollowNode1" presStyleIdx="10" presStyleCnt="15"/>
      <dgm:spPr/>
    </dgm:pt>
    <dgm:pt modelId="{A12094A7-0482-4310-8D21-20ABB13AC600}" type="pres">
      <dgm:prSet presAssocID="{F664B133-98EE-4478-BFB9-8BF4BECAD368}" presName="sibTransNodeCircle" presStyleLbl="alignNode1" presStyleIdx="3" presStyleCnt="5">
        <dgm:presLayoutVars>
          <dgm:chMax val="0"/>
          <dgm:bulletEnabled/>
        </dgm:presLayoutVars>
      </dgm:prSet>
      <dgm:spPr/>
    </dgm:pt>
    <dgm:pt modelId="{847BA025-F7A3-41CD-9A7D-CEC9CF5DBEAA}" type="pres">
      <dgm:prSet presAssocID="{F664B133-98EE-4478-BFB9-8BF4BECAD368}" presName="spacerBetweenCircleAndCallout" presStyleCnt="0">
        <dgm:presLayoutVars/>
      </dgm:prSet>
      <dgm:spPr/>
    </dgm:pt>
    <dgm:pt modelId="{63378483-3B70-4FD2-86BD-3CBAB494396D}" type="pres">
      <dgm:prSet presAssocID="{51027063-B503-4351-BD1C-1B433E4D44FF}" presName="nodeText" presStyleLbl="alignAccFollowNode1" presStyleIdx="11" presStyleCnt="15">
        <dgm:presLayoutVars>
          <dgm:bulletEnabled val="1"/>
        </dgm:presLayoutVars>
      </dgm:prSet>
      <dgm:spPr/>
    </dgm:pt>
    <dgm:pt modelId="{11784F45-9E8C-4BA6-8E17-359D1CFE251F}" type="pres">
      <dgm:prSet presAssocID="{F664B133-98EE-4478-BFB9-8BF4BECAD368}" presName="sibTransComposite" presStyleCnt="0"/>
      <dgm:spPr/>
    </dgm:pt>
    <dgm:pt modelId="{4C19D116-4B05-40EA-BAAB-6C1BE913B961}" type="pres">
      <dgm:prSet presAssocID="{E9E2F075-9A73-40E8-8DDA-F8364B07AF6F}" presName="compositeNode" presStyleCnt="0"/>
      <dgm:spPr/>
    </dgm:pt>
    <dgm:pt modelId="{61058829-3C6A-466F-8ADA-377190CA5354}" type="pres">
      <dgm:prSet presAssocID="{E9E2F075-9A73-40E8-8DDA-F8364B07AF6F}" presName="parTx" presStyleLbl="node1" presStyleIdx="0" presStyleCnt="0">
        <dgm:presLayoutVars>
          <dgm:chMax val="0"/>
          <dgm:chPref val="0"/>
          <dgm:bulletEnabled val="1"/>
        </dgm:presLayoutVars>
      </dgm:prSet>
      <dgm:spPr/>
    </dgm:pt>
    <dgm:pt modelId="{4CC64C74-14D8-4F97-B095-33AF98BCBFB7}" type="pres">
      <dgm:prSet presAssocID="{E9E2F075-9A73-40E8-8DDA-F8364B07AF6F}" presName="parSh" presStyleCnt="0"/>
      <dgm:spPr/>
    </dgm:pt>
    <dgm:pt modelId="{346F3A73-5314-42C6-AA72-7088A03B072A}" type="pres">
      <dgm:prSet presAssocID="{E9E2F075-9A73-40E8-8DDA-F8364B07AF6F}" presName="lineNode" presStyleLbl="alignAccFollowNode1" presStyleIdx="12" presStyleCnt="15"/>
      <dgm:spPr/>
    </dgm:pt>
    <dgm:pt modelId="{AA6253BB-C004-4C0E-AB82-9551855603CD}" type="pres">
      <dgm:prSet presAssocID="{E9E2F075-9A73-40E8-8DDA-F8364B07AF6F}" presName="lineArrowNode" presStyleLbl="alignAccFollowNode1" presStyleIdx="13" presStyleCnt="15"/>
      <dgm:spPr/>
    </dgm:pt>
    <dgm:pt modelId="{ABDE838D-529B-43AB-AE32-FDDD737DED49}" type="pres">
      <dgm:prSet presAssocID="{6D305E85-9662-4EA0-8201-6252908DEBBC}" presName="sibTransNodeCircle" presStyleLbl="alignNode1" presStyleIdx="4" presStyleCnt="5">
        <dgm:presLayoutVars>
          <dgm:chMax val="0"/>
          <dgm:bulletEnabled/>
        </dgm:presLayoutVars>
      </dgm:prSet>
      <dgm:spPr/>
    </dgm:pt>
    <dgm:pt modelId="{893524E2-1396-46DF-8CA1-C23B239E59A6}" type="pres">
      <dgm:prSet presAssocID="{6D305E85-9662-4EA0-8201-6252908DEBBC}" presName="spacerBetweenCircleAndCallout" presStyleCnt="0">
        <dgm:presLayoutVars/>
      </dgm:prSet>
      <dgm:spPr/>
    </dgm:pt>
    <dgm:pt modelId="{4EA0EA53-E72A-40E2-800E-E22B7F435982}" type="pres">
      <dgm:prSet presAssocID="{E9E2F075-9A73-40E8-8DDA-F8364B07AF6F}" presName="nodeText" presStyleLbl="alignAccFollowNode1" presStyleIdx="14" presStyleCnt="15">
        <dgm:presLayoutVars>
          <dgm:bulletEnabled val="1"/>
        </dgm:presLayoutVars>
      </dgm:prSet>
      <dgm:spPr/>
    </dgm:pt>
  </dgm:ptLst>
  <dgm:cxnLst>
    <dgm:cxn modelId="{6618E205-818F-48AC-B18A-D1A17D3E5668}" type="presOf" srcId="{E6B6B866-FF41-4207-B5D4-9EF8F365673D}" destId="{AC231006-47C7-4D8F-8A41-A2226CE83C20}" srcOrd="0" destOrd="0" presId="urn:microsoft.com/office/officeart/2016/7/layout/LinearArrowProcessNumbered"/>
    <dgm:cxn modelId="{E4E0A81C-7488-4693-B704-CD7B7F10B0F2}" type="presOf" srcId="{BE59FE7C-0D74-4C9C-880A-39582897EB0B}" destId="{AED6C95A-24E1-4D0D-BC1E-ABBC8A491E4F}" srcOrd="0" destOrd="0" presId="urn:microsoft.com/office/officeart/2016/7/layout/LinearArrowProcessNumbered"/>
    <dgm:cxn modelId="{DC40431F-EC8D-42BB-97F3-9324CDEAAAE7}" type="presOf" srcId="{A0BD16B4-53D5-4D80-A70C-0958FD4CBD43}" destId="{8C789521-DCDA-4CD6-AB7E-C975308078D9}" srcOrd="0" destOrd="0" presId="urn:microsoft.com/office/officeart/2016/7/layout/LinearArrowProcessNumbered"/>
    <dgm:cxn modelId="{7ED4541F-FB61-4570-9420-A35528E07950}" srcId="{750D8766-BC3C-451C-BF13-117457124088}" destId="{E9E2F075-9A73-40E8-8DDA-F8364B07AF6F}" srcOrd="4" destOrd="0" parTransId="{3CE77DEB-77C2-4516-9947-1D528A617EBC}" sibTransId="{6D305E85-9662-4EA0-8201-6252908DEBBC}"/>
    <dgm:cxn modelId="{242C8121-4563-47D5-A28F-B1D24BFDDE73}" srcId="{750D8766-BC3C-451C-BF13-117457124088}" destId="{E6B6B866-FF41-4207-B5D4-9EF8F365673D}" srcOrd="1" destOrd="0" parTransId="{C39A138A-7130-4448-9E6B-B14ADCFCA638}" sibTransId="{F388248B-2101-448B-B958-414E4ECBA737}"/>
    <dgm:cxn modelId="{46FEF92C-FF20-460C-8923-EBCBD2FAABAD}" type="presOf" srcId="{F388248B-2101-448B-B958-414E4ECBA737}" destId="{9507C697-9D51-403D-BB54-F7D5C250CD4B}" srcOrd="0" destOrd="0" presId="urn:microsoft.com/office/officeart/2016/7/layout/LinearArrowProcessNumbered"/>
    <dgm:cxn modelId="{D506ED38-7A21-4932-B629-B8F0CA473FC3}" type="presOf" srcId="{E9E2F075-9A73-40E8-8DDA-F8364B07AF6F}" destId="{4EA0EA53-E72A-40E2-800E-E22B7F435982}" srcOrd="0" destOrd="0" presId="urn:microsoft.com/office/officeart/2016/7/layout/LinearArrowProcessNumbered"/>
    <dgm:cxn modelId="{AD83D455-CB89-458C-9507-4A2B21D79EAC}" type="presOf" srcId="{F664B133-98EE-4478-BFB9-8BF4BECAD368}" destId="{A12094A7-0482-4310-8D21-20ABB13AC600}" srcOrd="0" destOrd="0" presId="urn:microsoft.com/office/officeart/2016/7/layout/LinearArrowProcessNumbered"/>
    <dgm:cxn modelId="{17C2C273-0637-483E-888B-6F087FCC8D8F}" srcId="{750D8766-BC3C-451C-BF13-117457124088}" destId="{A0BD16B4-53D5-4D80-A70C-0958FD4CBD43}" srcOrd="0" destOrd="0" parTransId="{D0CC3DA7-EAE1-4191-B656-610A9A828275}" sibTransId="{49401467-2D67-4CE1-A033-E079AA6E1F0D}"/>
    <dgm:cxn modelId="{4358FC86-7EF2-49BB-AE17-42D0369D4B4B}" type="presOf" srcId="{2C9B5DE3-AD1D-4C33-9E0A-17FC56013AD6}" destId="{CB070ECE-0DFD-4003-9ADB-9FF5731BAB76}" srcOrd="0" destOrd="0" presId="urn:microsoft.com/office/officeart/2016/7/layout/LinearArrowProcessNumbered"/>
    <dgm:cxn modelId="{30CA8687-204B-4540-BF9D-77F2E9AED93A}" srcId="{750D8766-BC3C-451C-BF13-117457124088}" destId="{BE59FE7C-0D74-4C9C-880A-39582897EB0B}" srcOrd="2" destOrd="0" parTransId="{223660A8-ED75-4761-9365-DD1768B6259E}" sibTransId="{2C9B5DE3-AD1D-4C33-9E0A-17FC56013AD6}"/>
    <dgm:cxn modelId="{65CC6F98-F03D-4C16-B47E-1CFFB9B536D4}" type="presOf" srcId="{750D8766-BC3C-451C-BF13-117457124088}" destId="{E00E7337-2A29-4FF8-8FA0-47B3D6B44E27}" srcOrd="0" destOrd="0" presId="urn:microsoft.com/office/officeart/2016/7/layout/LinearArrowProcessNumbered"/>
    <dgm:cxn modelId="{B82468A8-B46B-43F6-91B4-7C66CA264482}" type="presOf" srcId="{6D305E85-9662-4EA0-8201-6252908DEBBC}" destId="{ABDE838D-529B-43AB-AE32-FDDD737DED49}" srcOrd="0" destOrd="0" presId="urn:microsoft.com/office/officeart/2016/7/layout/LinearArrowProcessNumbered"/>
    <dgm:cxn modelId="{F57660B2-4E45-4286-8FCA-ABF9A4EDDE8C}" type="presOf" srcId="{51027063-B503-4351-BD1C-1B433E4D44FF}" destId="{63378483-3B70-4FD2-86BD-3CBAB494396D}" srcOrd="0" destOrd="0" presId="urn:microsoft.com/office/officeart/2016/7/layout/LinearArrowProcessNumbered"/>
    <dgm:cxn modelId="{097776B6-3797-4A44-8747-B4AE376E7B01}" type="presOf" srcId="{49401467-2D67-4CE1-A033-E079AA6E1F0D}" destId="{898154E5-1475-4EE4-8A9F-01FABEA6A0D4}" srcOrd="0" destOrd="0" presId="urn:microsoft.com/office/officeart/2016/7/layout/LinearArrowProcessNumbered"/>
    <dgm:cxn modelId="{8216C4BD-8118-4037-B18E-A753ABBCBA6A}" srcId="{750D8766-BC3C-451C-BF13-117457124088}" destId="{51027063-B503-4351-BD1C-1B433E4D44FF}" srcOrd="3" destOrd="0" parTransId="{82E8445C-E235-4F07-97A2-BE0A2D279D9D}" sibTransId="{F664B133-98EE-4478-BFB9-8BF4BECAD368}"/>
    <dgm:cxn modelId="{E3B444F4-7079-41D6-9631-58AC6DF96FE5}" type="presParOf" srcId="{E00E7337-2A29-4FF8-8FA0-47B3D6B44E27}" destId="{86C8252C-492D-484B-BB36-F7AFDD29F6E7}" srcOrd="0" destOrd="0" presId="urn:microsoft.com/office/officeart/2016/7/layout/LinearArrowProcessNumbered"/>
    <dgm:cxn modelId="{CACB100C-E825-4E67-880A-8808E7941527}" type="presParOf" srcId="{86C8252C-492D-484B-BB36-F7AFDD29F6E7}" destId="{637B83E7-DE9F-490A-B12A-DB0DD5872F70}" srcOrd="0" destOrd="0" presId="urn:microsoft.com/office/officeart/2016/7/layout/LinearArrowProcessNumbered"/>
    <dgm:cxn modelId="{25207F0B-70A5-4D8D-BDC1-0E3D4B6F3E00}" type="presParOf" srcId="{86C8252C-492D-484B-BB36-F7AFDD29F6E7}" destId="{6C3433DE-1614-4D2D-A780-01E89961A247}" srcOrd="1" destOrd="0" presId="urn:microsoft.com/office/officeart/2016/7/layout/LinearArrowProcessNumbered"/>
    <dgm:cxn modelId="{727DD7D1-482D-40D8-A9A2-0556639AF2A3}" type="presParOf" srcId="{6C3433DE-1614-4D2D-A780-01E89961A247}" destId="{A6A85D03-6EFE-48A7-9C18-84B5A41C7EE8}" srcOrd="0" destOrd="0" presId="urn:microsoft.com/office/officeart/2016/7/layout/LinearArrowProcessNumbered"/>
    <dgm:cxn modelId="{430A7C18-8CF1-489D-BF81-88045574A89D}" type="presParOf" srcId="{6C3433DE-1614-4D2D-A780-01E89961A247}" destId="{9206C609-0280-4BED-BB36-80BE5DC9374B}" srcOrd="1" destOrd="0" presId="urn:microsoft.com/office/officeart/2016/7/layout/LinearArrowProcessNumbered"/>
    <dgm:cxn modelId="{C162D647-E4AC-4E9B-9CC4-041C6CE0FD39}" type="presParOf" srcId="{6C3433DE-1614-4D2D-A780-01E89961A247}" destId="{898154E5-1475-4EE4-8A9F-01FABEA6A0D4}" srcOrd="2" destOrd="0" presId="urn:microsoft.com/office/officeart/2016/7/layout/LinearArrowProcessNumbered"/>
    <dgm:cxn modelId="{B1754153-D793-4CA3-8282-ABF4D63FC65D}" type="presParOf" srcId="{6C3433DE-1614-4D2D-A780-01E89961A247}" destId="{A24F26CB-5E87-4EEA-B203-F554E7599E64}" srcOrd="3" destOrd="0" presId="urn:microsoft.com/office/officeart/2016/7/layout/LinearArrowProcessNumbered"/>
    <dgm:cxn modelId="{9ECF70B0-C33A-471A-8816-458039FE09C4}" type="presParOf" srcId="{86C8252C-492D-484B-BB36-F7AFDD29F6E7}" destId="{8C789521-DCDA-4CD6-AB7E-C975308078D9}" srcOrd="2" destOrd="0" presId="urn:microsoft.com/office/officeart/2016/7/layout/LinearArrowProcessNumbered"/>
    <dgm:cxn modelId="{258C83C0-1B75-4A0B-A5F9-BE27584F9175}" type="presParOf" srcId="{E00E7337-2A29-4FF8-8FA0-47B3D6B44E27}" destId="{6C921467-B485-4F04-AD97-2027A184662D}" srcOrd="1" destOrd="0" presId="urn:microsoft.com/office/officeart/2016/7/layout/LinearArrowProcessNumbered"/>
    <dgm:cxn modelId="{E0A9ED95-E1ED-4868-81BE-780FA497F142}" type="presParOf" srcId="{E00E7337-2A29-4FF8-8FA0-47B3D6B44E27}" destId="{E2143330-B085-4E1B-BFA7-CBD339078CAF}" srcOrd="2" destOrd="0" presId="urn:microsoft.com/office/officeart/2016/7/layout/LinearArrowProcessNumbered"/>
    <dgm:cxn modelId="{D3F3FDAA-8055-4EB4-BF69-28D73A2EF77E}" type="presParOf" srcId="{E2143330-B085-4E1B-BFA7-CBD339078CAF}" destId="{20C6B75C-5217-494A-B4BC-E1E0B4F2A8EC}" srcOrd="0" destOrd="0" presId="urn:microsoft.com/office/officeart/2016/7/layout/LinearArrowProcessNumbered"/>
    <dgm:cxn modelId="{48EF256B-CB5A-4A91-87DA-F973FDA2FE98}" type="presParOf" srcId="{E2143330-B085-4E1B-BFA7-CBD339078CAF}" destId="{2BB904C1-1D6C-41FD-947A-7EB912CF144F}" srcOrd="1" destOrd="0" presId="urn:microsoft.com/office/officeart/2016/7/layout/LinearArrowProcessNumbered"/>
    <dgm:cxn modelId="{27F6F6C8-9D6A-4DC4-9061-8E202DED0FB5}" type="presParOf" srcId="{2BB904C1-1D6C-41FD-947A-7EB912CF144F}" destId="{5D311A51-C215-431E-95FC-16114F32264B}" srcOrd="0" destOrd="0" presId="urn:microsoft.com/office/officeart/2016/7/layout/LinearArrowProcessNumbered"/>
    <dgm:cxn modelId="{AC9B017B-1C89-4117-B066-32AE54903BC5}" type="presParOf" srcId="{2BB904C1-1D6C-41FD-947A-7EB912CF144F}" destId="{9C09E574-D51B-4B19-9433-B817EE83F00B}" srcOrd="1" destOrd="0" presId="urn:microsoft.com/office/officeart/2016/7/layout/LinearArrowProcessNumbered"/>
    <dgm:cxn modelId="{0F4D7591-89E3-4511-AB27-6739349B82A5}" type="presParOf" srcId="{2BB904C1-1D6C-41FD-947A-7EB912CF144F}" destId="{9507C697-9D51-403D-BB54-F7D5C250CD4B}" srcOrd="2" destOrd="0" presId="urn:microsoft.com/office/officeart/2016/7/layout/LinearArrowProcessNumbered"/>
    <dgm:cxn modelId="{E324FF38-A468-4AE2-94FD-104280689487}" type="presParOf" srcId="{2BB904C1-1D6C-41FD-947A-7EB912CF144F}" destId="{3521A42A-32CE-4F9A-A94E-89DB18F4AEAF}" srcOrd="3" destOrd="0" presId="urn:microsoft.com/office/officeart/2016/7/layout/LinearArrowProcessNumbered"/>
    <dgm:cxn modelId="{8B151A1C-4549-42C2-B3D2-F8DEEEA8982E}" type="presParOf" srcId="{E2143330-B085-4E1B-BFA7-CBD339078CAF}" destId="{AC231006-47C7-4D8F-8A41-A2226CE83C20}" srcOrd="2" destOrd="0" presId="urn:microsoft.com/office/officeart/2016/7/layout/LinearArrowProcessNumbered"/>
    <dgm:cxn modelId="{134BE604-9FF5-4A68-AE30-EB252E67FBDD}" type="presParOf" srcId="{E00E7337-2A29-4FF8-8FA0-47B3D6B44E27}" destId="{0C01BD0A-21CE-4F00-8F76-0F14F9AB9F01}" srcOrd="3" destOrd="0" presId="urn:microsoft.com/office/officeart/2016/7/layout/LinearArrowProcessNumbered"/>
    <dgm:cxn modelId="{4B70C6A5-41A0-4482-9109-81D762BA3FAA}" type="presParOf" srcId="{E00E7337-2A29-4FF8-8FA0-47B3D6B44E27}" destId="{1BB9BE95-9AA7-4310-B96A-C96A76DCC7A3}" srcOrd="4" destOrd="0" presId="urn:microsoft.com/office/officeart/2016/7/layout/LinearArrowProcessNumbered"/>
    <dgm:cxn modelId="{D08B8042-6175-4C12-88CC-B92BCBE95E1E}" type="presParOf" srcId="{1BB9BE95-9AA7-4310-B96A-C96A76DCC7A3}" destId="{EA93FF87-9797-466D-B8D9-42D88786CA52}" srcOrd="0" destOrd="0" presId="urn:microsoft.com/office/officeart/2016/7/layout/LinearArrowProcessNumbered"/>
    <dgm:cxn modelId="{631ECB54-8860-47E5-B219-06501DF397FC}" type="presParOf" srcId="{1BB9BE95-9AA7-4310-B96A-C96A76DCC7A3}" destId="{25D8B60F-23BE-48C5-B76F-0C83BD89AE68}" srcOrd="1" destOrd="0" presId="urn:microsoft.com/office/officeart/2016/7/layout/LinearArrowProcessNumbered"/>
    <dgm:cxn modelId="{EB5FEAA2-93EF-40EA-8D60-585DA072B0C5}" type="presParOf" srcId="{25D8B60F-23BE-48C5-B76F-0C83BD89AE68}" destId="{8BFA0A2D-1E85-4C53-8222-8D14E089BD97}" srcOrd="0" destOrd="0" presId="urn:microsoft.com/office/officeart/2016/7/layout/LinearArrowProcessNumbered"/>
    <dgm:cxn modelId="{9CEFE5BE-8CBE-43B0-884E-4FDFDB8ECB6F}" type="presParOf" srcId="{25D8B60F-23BE-48C5-B76F-0C83BD89AE68}" destId="{13B65842-C8D3-406F-871A-9F6CDBA0E0BC}" srcOrd="1" destOrd="0" presId="urn:microsoft.com/office/officeart/2016/7/layout/LinearArrowProcessNumbered"/>
    <dgm:cxn modelId="{91F71DCF-B31B-45FB-8C20-06363CE55AC4}" type="presParOf" srcId="{25D8B60F-23BE-48C5-B76F-0C83BD89AE68}" destId="{CB070ECE-0DFD-4003-9ADB-9FF5731BAB76}" srcOrd="2" destOrd="0" presId="urn:microsoft.com/office/officeart/2016/7/layout/LinearArrowProcessNumbered"/>
    <dgm:cxn modelId="{751864E0-8A0C-4807-A406-018F1F4AC236}" type="presParOf" srcId="{25D8B60F-23BE-48C5-B76F-0C83BD89AE68}" destId="{61AF6745-3494-4649-9666-2A61F0A0D247}" srcOrd="3" destOrd="0" presId="urn:microsoft.com/office/officeart/2016/7/layout/LinearArrowProcessNumbered"/>
    <dgm:cxn modelId="{423472AD-6185-436B-BF80-2CEE349D96C0}" type="presParOf" srcId="{1BB9BE95-9AA7-4310-B96A-C96A76DCC7A3}" destId="{AED6C95A-24E1-4D0D-BC1E-ABBC8A491E4F}" srcOrd="2" destOrd="0" presId="urn:microsoft.com/office/officeart/2016/7/layout/LinearArrowProcessNumbered"/>
    <dgm:cxn modelId="{62660B46-9E21-443C-9659-27084017417E}" type="presParOf" srcId="{E00E7337-2A29-4FF8-8FA0-47B3D6B44E27}" destId="{A2418F4B-3549-4A4A-AB8D-A2D2BA9205A9}" srcOrd="5" destOrd="0" presId="urn:microsoft.com/office/officeart/2016/7/layout/LinearArrowProcessNumbered"/>
    <dgm:cxn modelId="{6CC5CC51-2DDB-4684-AD55-8249496C0891}" type="presParOf" srcId="{E00E7337-2A29-4FF8-8FA0-47B3D6B44E27}" destId="{63621C07-0EAA-4AB9-B7C6-BB4D1D0AE78B}" srcOrd="6" destOrd="0" presId="urn:microsoft.com/office/officeart/2016/7/layout/LinearArrowProcessNumbered"/>
    <dgm:cxn modelId="{6D9B5429-A159-4135-BD58-1042A67D7C46}" type="presParOf" srcId="{63621C07-0EAA-4AB9-B7C6-BB4D1D0AE78B}" destId="{FF7FEEDA-02E0-4CC1-BF07-0B1800502E75}" srcOrd="0" destOrd="0" presId="urn:microsoft.com/office/officeart/2016/7/layout/LinearArrowProcessNumbered"/>
    <dgm:cxn modelId="{B632D3DC-F638-47E8-9F9C-A51EB1D97D93}" type="presParOf" srcId="{63621C07-0EAA-4AB9-B7C6-BB4D1D0AE78B}" destId="{EC64E1D2-962D-4B09-90C8-91D208629CE4}" srcOrd="1" destOrd="0" presId="urn:microsoft.com/office/officeart/2016/7/layout/LinearArrowProcessNumbered"/>
    <dgm:cxn modelId="{1C4D6C90-81FD-4A55-B270-B1C9B89EA409}" type="presParOf" srcId="{EC64E1D2-962D-4B09-90C8-91D208629CE4}" destId="{704E9841-E37D-4EA2-8EFE-917540C0A414}" srcOrd="0" destOrd="0" presId="urn:microsoft.com/office/officeart/2016/7/layout/LinearArrowProcessNumbered"/>
    <dgm:cxn modelId="{E76AFDC4-787E-4A6E-9BBE-8C2CDEE93A95}" type="presParOf" srcId="{EC64E1D2-962D-4B09-90C8-91D208629CE4}" destId="{32D59179-9DB7-47D3-9738-88DE6D2D9543}" srcOrd="1" destOrd="0" presId="urn:microsoft.com/office/officeart/2016/7/layout/LinearArrowProcessNumbered"/>
    <dgm:cxn modelId="{3AC677B0-014C-4037-931E-1E80AFF76C9E}" type="presParOf" srcId="{EC64E1D2-962D-4B09-90C8-91D208629CE4}" destId="{A12094A7-0482-4310-8D21-20ABB13AC600}" srcOrd="2" destOrd="0" presId="urn:microsoft.com/office/officeart/2016/7/layout/LinearArrowProcessNumbered"/>
    <dgm:cxn modelId="{C1E0A7B3-CA4F-4F82-96D4-BCDCEE1AE2AC}" type="presParOf" srcId="{EC64E1D2-962D-4B09-90C8-91D208629CE4}" destId="{847BA025-F7A3-41CD-9A7D-CEC9CF5DBEAA}" srcOrd="3" destOrd="0" presId="urn:microsoft.com/office/officeart/2016/7/layout/LinearArrowProcessNumbered"/>
    <dgm:cxn modelId="{06B74557-667D-47D5-8BE3-8F841E5F4022}" type="presParOf" srcId="{63621C07-0EAA-4AB9-B7C6-BB4D1D0AE78B}" destId="{63378483-3B70-4FD2-86BD-3CBAB494396D}" srcOrd="2" destOrd="0" presId="urn:microsoft.com/office/officeart/2016/7/layout/LinearArrowProcessNumbered"/>
    <dgm:cxn modelId="{ECC20AAA-3BAB-4236-A030-154F39651C3A}" type="presParOf" srcId="{E00E7337-2A29-4FF8-8FA0-47B3D6B44E27}" destId="{11784F45-9E8C-4BA6-8E17-359D1CFE251F}" srcOrd="7" destOrd="0" presId="urn:microsoft.com/office/officeart/2016/7/layout/LinearArrowProcessNumbered"/>
    <dgm:cxn modelId="{A494E245-C4D0-42BB-9C3F-F37D83E25D26}" type="presParOf" srcId="{E00E7337-2A29-4FF8-8FA0-47B3D6B44E27}" destId="{4C19D116-4B05-40EA-BAAB-6C1BE913B961}" srcOrd="8" destOrd="0" presId="urn:microsoft.com/office/officeart/2016/7/layout/LinearArrowProcessNumbered"/>
    <dgm:cxn modelId="{A8E47C6E-CEE2-4B65-984C-6BB435B485BC}" type="presParOf" srcId="{4C19D116-4B05-40EA-BAAB-6C1BE913B961}" destId="{61058829-3C6A-466F-8ADA-377190CA5354}" srcOrd="0" destOrd="0" presId="urn:microsoft.com/office/officeart/2016/7/layout/LinearArrowProcessNumbered"/>
    <dgm:cxn modelId="{3398F73E-2DDC-498B-933C-10337995B483}" type="presParOf" srcId="{4C19D116-4B05-40EA-BAAB-6C1BE913B961}" destId="{4CC64C74-14D8-4F97-B095-33AF98BCBFB7}" srcOrd="1" destOrd="0" presId="urn:microsoft.com/office/officeart/2016/7/layout/LinearArrowProcessNumbered"/>
    <dgm:cxn modelId="{5A31EC6D-ACE8-4933-BD5E-EF64A62A9E3F}" type="presParOf" srcId="{4CC64C74-14D8-4F97-B095-33AF98BCBFB7}" destId="{346F3A73-5314-42C6-AA72-7088A03B072A}" srcOrd="0" destOrd="0" presId="urn:microsoft.com/office/officeart/2016/7/layout/LinearArrowProcessNumbered"/>
    <dgm:cxn modelId="{B33326AC-1081-43F7-9843-E6CAA70942ED}" type="presParOf" srcId="{4CC64C74-14D8-4F97-B095-33AF98BCBFB7}" destId="{AA6253BB-C004-4C0E-AB82-9551855603CD}" srcOrd="1" destOrd="0" presId="urn:microsoft.com/office/officeart/2016/7/layout/LinearArrowProcessNumbered"/>
    <dgm:cxn modelId="{CAD56E42-8F62-4758-8755-9FB0E7ED1D50}" type="presParOf" srcId="{4CC64C74-14D8-4F97-B095-33AF98BCBFB7}" destId="{ABDE838D-529B-43AB-AE32-FDDD737DED49}" srcOrd="2" destOrd="0" presId="urn:microsoft.com/office/officeart/2016/7/layout/LinearArrowProcessNumbered"/>
    <dgm:cxn modelId="{C0CB4135-FA40-475B-BF8A-41CDE2553E47}" type="presParOf" srcId="{4CC64C74-14D8-4F97-B095-33AF98BCBFB7}" destId="{893524E2-1396-46DF-8CA1-C23B239E59A6}" srcOrd="3" destOrd="0" presId="urn:microsoft.com/office/officeart/2016/7/layout/LinearArrowProcessNumbered"/>
    <dgm:cxn modelId="{7804D2C3-C705-49B2-B6F1-5AD38423A322}" type="presParOf" srcId="{4C19D116-4B05-40EA-BAAB-6C1BE913B961}" destId="{4EA0EA53-E72A-40E2-800E-E22B7F435982}"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85D03-6EFE-48A7-9C18-84B5A41C7EE8}">
      <dsp:nvSpPr>
        <dsp:cNvPr id="0" name=""/>
        <dsp:cNvSpPr/>
      </dsp:nvSpPr>
      <dsp:spPr>
        <a:xfrm>
          <a:off x="1125400" y="1819817"/>
          <a:ext cx="899222"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06C609-0280-4BED-BB36-80BE5DC9374B}">
      <dsp:nvSpPr>
        <dsp:cNvPr id="0" name=""/>
        <dsp:cNvSpPr/>
      </dsp:nvSpPr>
      <dsp:spPr>
        <a:xfrm>
          <a:off x="2078575" y="1744318"/>
          <a:ext cx="103410" cy="194231"/>
        </a:xfrm>
        <a:prstGeom prst="chevron">
          <a:avLst>
            <a:gd name="adj" fmla="val 90000"/>
          </a:avLst>
        </a:prstGeom>
        <a:solidFill>
          <a:schemeClr val="accent2">
            <a:tint val="40000"/>
            <a:alpha val="90000"/>
            <a:hueOff val="481052"/>
            <a:satOff val="-4445"/>
            <a:lumOff val="-501"/>
            <a:alphaOff val="0"/>
          </a:schemeClr>
        </a:solidFill>
        <a:ln w="19050" cap="flat" cmpd="sng" algn="ctr">
          <a:solidFill>
            <a:schemeClr val="accent2">
              <a:tint val="40000"/>
              <a:alpha val="90000"/>
              <a:hueOff val="481052"/>
              <a:satOff val="-4445"/>
              <a:lumOff val="-5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8154E5-1475-4EE4-8A9F-01FABEA6A0D4}">
      <dsp:nvSpPr>
        <dsp:cNvPr id="0" name=""/>
        <dsp:cNvSpPr/>
      </dsp:nvSpPr>
      <dsp:spPr>
        <a:xfrm>
          <a:off x="556264" y="1363119"/>
          <a:ext cx="913466" cy="913466"/>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48" tIns="35448" rIns="35448" bIns="35448" numCol="1" spcCol="1270" anchor="ctr" anchorCtr="0">
          <a:noAutofit/>
        </a:bodyPr>
        <a:lstStyle/>
        <a:p>
          <a:pPr marL="0" lvl="0" indent="0" algn="ctr" defTabSz="1778000">
            <a:lnSpc>
              <a:spcPct val="90000"/>
            </a:lnSpc>
            <a:spcBef>
              <a:spcPct val="0"/>
            </a:spcBef>
            <a:spcAft>
              <a:spcPct val="35000"/>
            </a:spcAft>
            <a:buNone/>
          </a:pPr>
          <a:r>
            <a:rPr lang="en-US" sz="4000" kern="1200"/>
            <a:t>1</a:t>
          </a:r>
        </a:p>
      </dsp:txBody>
      <dsp:txXfrm>
        <a:off x="690038" y="1496893"/>
        <a:ext cx="645918" cy="645918"/>
      </dsp:txXfrm>
    </dsp:sp>
    <dsp:sp modelId="{8C789521-DCDA-4CD6-AB7E-C975308078D9}">
      <dsp:nvSpPr>
        <dsp:cNvPr id="0" name=""/>
        <dsp:cNvSpPr/>
      </dsp:nvSpPr>
      <dsp:spPr>
        <a:xfrm>
          <a:off x="1372" y="2442186"/>
          <a:ext cx="2023250" cy="1965600"/>
        </a:xfrm>
        <a:prstGeom prst="upArrowCallout">
          <a:avLst>
            <a:gd name="adj1" fmla="val 50000"/>
            <a:gd name="adj2" fmla="val 20000"/>
            <a:gd name="adj3" fmla="val 20000"/>
            <a:gd name="adj4" fmla="val 100000"/>
          </a:avLst>
        </a:prstGeom>
        <a:solidFill>
          <a:schemeClr val="accent2">
            <a:tint val="40000"/>
            <a:alpha val="90000"/>
            <a:hueOff val="962103"/>
            <a:satOff val="-8890"/>
            <a:lumOff val="-1002"/>
            <a:alphaOff val="0"/>
          </a:schemeClr>
        </a:solidFill>
        <a:ln w="19050" cap="flat" cmpd="sng" algn="ctr">
          <a:solidFill>
            <a:schemeClr val="accent2">
              <a:tint val="40000"/>
              <a:alpha val="90000"/>
              <a:hueOff val="962103"/>
              <a:satOff val="-8890"/>
              <a:lumOff val="-10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596" tIns="165100" rIns="159596" bIns="165100" numCol="1" spcCol="1270" anchor="t" anchorCtr="0">
          <a:noAutofit/>
        </a:bodyPr>
        <a:lstStyle/>
        <a:p>
          <a:pPr marL="0" lvl="0" indent="0" algn="l" defTabSz="800100">
            <a:lnSpc>
              <a:spcPct val="90000"/>
            </a:lnSpc>
            <a:spcBef>
              <a:spcPct val="0"/>
            </a:spcBef>
            <a:spcAft>
              <a:spcPct val="35000"/>
            </a:spcAft>
            <a:buNone/>
          </a:pPr>
          <a:r>
            <a:rPr lang="en-US" sz="1800" kern="1200"/>
            <a:t>Clean and tidy the NYC flights dataset to make it analysis-ready.</a:t>
          </a:r>
        </a:p>
      </dsp:txBody>
      <dsp:txXfrm>
        <a:off x="1372" y="2835306"/>
        <a:ext cx="2023250" cy="1572480"/>
      </dsp:txXfrm>
    </dsp:sp>
    <dsp:sp modelId="{5D311A51-C215-431E-95FC-16114F32264B}">
      <dsp:nvSpPr>
        <dsp:cNvPr id="0" name=""/>
        <dsp:cNvSpPr/>
      </dsp:nvSpPr>
      <dsp:spPr>
        <a:xfrm>
          <a:off x="2249428" y="1819817"/>
          <a:ext cx="2023250" cy="72"/>
        </a:xfrm>
        <a:prstGeom prst="rect">
          <a:avLst/>
        </a:prstGeom>
        <a:solidFill>
          <a:schemeClr val="accent2">
            <a:tint val="40000"/>
            <a:alpha val="90000"/>
            <a:hueOff val="1443155"/>
            <a:satOff val="-13335"/>
            <a:lumOff val="-1503"/>
            <a:alphaOff val="0"/>
          </a:schemeClr>
        </a:solidFill>
        <a:ln w="19050" cap="flat" cmpd="sng" algn="ctr">
          <a:solidFill>
            <a:schemeClr val="accent2">
              <a:tint val="40000"/>
              <a:alpha val="90000"/>
              <a:hueOff val="1443155"/>
              <a:satOff val="-13335"/>
              <a:lumOff val="-15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09E574-D51B-4B19-9433-B817EE83F00B}">
      <dsp:nvSpPr>
        <dsp:cNvPr id="0" name=""/>
        <dsp:cNvSpPr/>
      </dsp:nvSpPr>
      <dsp:spPr>
        <a:xfrm>
          <a:off x="4326631" y="1744318"/>
          <a:ext cx="103410" cy="194231"/>
        </a:xfrm>
        <a:prstGeom prst="chevron">
          <a:avLst>
            <a:gd name="adj" fmla="val 90000"/>
          </a:avLst>
        </a:prstGeom>
        <a:solidFill>
          <a:schemeClr val="accent2">
            <a:tint val="40000"/>
            <a:alpha val="90000"/>
            <a:hueOff val="1924207"/>
            <a:satOff val="-17781"/>
            <a:lumOff val="-2004"/>
            <a:alphaOff val="0"/>
          </a:schemeClr>
        </a:solidFill>
        <a:ln w="19050" cap="flat" cmpd="sng" algn="ctr">
          <a:solidFill>
            <a:schemeClr val="accent2">
              <a:tint val="40000"/>
              <a:alpha val="90000"/>
              <a:hueOff val="1924207"/>
              <a:satOff val="-17781"/>
              <a:lumOff val="-20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07C697-9D51-403D-BB54-F7D5C250CD4B}">
      <dsp:nvSpPr>
        <dsp:cNvPr id="0" name=""/>
        <dsp:cNvSpPr/>
      </dsp:nvSpPr>
      <dsp:spPr>
        <a:xfrm>
          <a:off x="2804319" y="1363119"/>
          <a:ext cx="913466" cy="913466"/>
        </a:xfrm>
        <a:prstGeom prst="ellips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48" tIns="35448" rIns="35448" bIns="35448" numCol="1" spcCol="1270" anchor="ctr" anchorCtr="0">
          <a:noAutofit/>
        </a:bodyPr>
        <a:lstStyle/>
        <a:p>
          <a:pPr marL="0" lvl="0" indent="0" algn="ctr" defTabSz="1778000">
            <a:lnSpc>
              <a:spcPct val="90000"/>
            </a:lnSpc>
            <a:spcBef>
              <a:spcPct val="0"/>
            </a:spcBef>
            <a:spcAft>
              <a:spcPct val="35000"/>
            </a:spcAft>
            <a:buNone/>
          </a:pPr>
          <a:r>
            <a:rPr lang="en-US" sz="4000" kern="1200"/>
            <a:t>2</a:t>
          </a:r>
        </a:p>
      </dsp:txBody>
      <dsp:txXfrm>
        <a:off x="2938093" y="1496893"/>
        <a:ext cx="645918" cy="645918"/>
      </dsp:txXfrm>
    </dsp:sp>
    <dsp:sp modelId="{AC231006-47C7-4D8F-8A41-A2226CE83C20}">
      <dsp:nvSpPr>
        <dsp:cNvPr id="0" name=""/>
        <dsp:cNvSpPr/>
      </dsp:nvSpPr>
      <dsp:spPr>
        <a:xfrm>
          <a:off x="2249428" y="2442186"/>
          <a:ext cx="2023250" cy="1965600"/>
        </a:xfrm>
        <a:prstGeom prst="upArrowCallout">
          <a:avLst>
            <a:gd name="adj1" fmla="val 50000"/>
            <a:gd name="adj2" fmla="val 20000"/>
            <a:gd name="adj3" fmla="val 20000"/>
            <a:gd name="adj4" fmla="val 100000"/>
          </a:avLst>
        </a:prstGeom>
        <a:solidFill>
          <a:schemeClr val="accent2">
            <a:tint val="40000"/>
            <a:alpha val="90000"/>
            <a:hueOff val="2405259"/>
            <a:satOff val="-22226"/>
            <a:lumOff val="-2505"/>
            <a:alphaOff val="0"/>
          </a:schemeClr>
        </a:solidFill>
        <a:ln w="19050" cap="flat" cmpd="sng" algn="ctr">
          <a:solidFill>
            <a:schemeClr val="accent2">
              <a:tint val="40000"/>
              <a:alpha val="90000"/>
              <a:hueOff val="2405259"/>
              <a:satOff val="-22226"/>
              <a:lumOff val="-25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596" tIns="165100" rIns="159596" bIns="165100" numCol="1" spcCol="1270" anchor="t" anchorCtr="0">
          <a:noAutofit/>
        </a:bodyPr>
        <a:lstStyle/>
        <a:p>
          <a:pPr marL="0" lvl="0" indent="0" algn="l" defTabSz="711200">
            <a:lnSpc>
              <a:spcPct val="90000"/>
            </a:lnSpc>
            <a:spcBef>
              <a:spcPct val="0"/>
            </a:spcBef>
            <a:spcAft>
              <a:spcPct val="35000"/>
            </a:spcAft>
            <a:buNone/>
          </a:pPr>
          <a:r>
            <a:rPr lang="en-US" sz="1600" kern="1200"/>
            <a:t>Create summary tables showing departure and arrival delay rates for each airport.</a:t>
          </a:r>
        </a:p>
      </dsp:txBody>
      <dsp:txXfrm>
        <a:off x="2249428" y="2835306"/>
        <a:ext cx="2023250" cy="1572480"/>
      </dsp:txXfrm>
    </dsp:sp>
    <dsp:sp modelId="{8BFA0A2D-1E85-4C53-8222-8D14E089BD97}">
      <dsp:nvSpPr>
        <dsp:cNvPr id="0" name=""/>
        <dsp:cNvSpPr/>
      </dsp:nvSpPr>
      <dsp:spPr>
        <a:xfrm>
          <a:off x="4497483" y="1819817"/>
          <a:ext cx="2023250" cy="72"/>
        </a:xfrm>
        <a:prstGeom prst="rect">
          <a:avLst/>
        </a:prstGeom>
        <a:solidFill>
          <a:schemeClr val="accent2">
            <a:tint val="40000"/>
            <a:alpha val="90000"/>
            <a:hueOff val="2886310"/>
            <a:satOff val="-26671"/>
            <a:lumOff val="-3006"/>
            <a:alphaOff val="0"/>
          </a:schemeClr>
        </a:solidFill>
        <a:ln w="19050" cap="flat" cmpd="sng" algn="ctr">
          <a:solidFill>
            <a:schemeClr val="accent2">
              <a:tint val="40000"/>
              <a:alpha val="90000"/>
              <a:hueOff val="2886310"/>
              <a:satOff val="-26671"/>
              <a:lumOff val="-30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B65842-C8D3-406F-871A-9F6CDBA0E0BC}">
      <dsp:nvSpPr>
        <dsp:cNvPr id="0" name=""/>
        <dsp:cNvSpPr/>
      </dsp:nvSpPr>
      <dsp:spPr>
        <a:xfrm>
          <a:off x="6574687" y="1744318"/>
          <a:ext cx="103410" cy="194231"/>
        </a:xfrm>
        <a:prstGeom prst="chevron">
          <a:avLst>
            <a:gd name="adj" fmla="val 90000"/>
          </a:avLst>
        </a:prstGeom>
        <a:solidFill>
          <a:schemeClr val="accent2">
            <a:tint val="40000"/>
            <a:alpha val="90000"/>
            <a:hueOff val="3367362"/>
            <a:satOff val="-31116"/>
            <a:lumOff val="-3508"/>
            <a:alphaOff val="0"/>
          </a:schemeClr>
        </a:solidFill>
        <a:ln w="19050" cap="flat" cmpd="sng" algn="ctr">
          <a:solidFill>
            <a:schemeClr val="accent2">
              <a:tint val="40000"/>
              <a:alpha val="90000"/>
              <a:hueOff val="3367362"/>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070ECE-0DFD-4003-9ADB-9FF5731BAB76}">
      <dsp:nvSpPr>
        <dsp:cNvPr id="0" name=""/>
        <dsp:cNvSpPr/>
      </dsp:nvSpPr>
      <dsp:spPr>
        <a:xfrm>
          <a:off x="5052375" y="1363119"/>
          <a:ext cx="913466" cy="913466"/>
        </a:xfrm>
        <a:prstGeom prst="ellipse">
          <a:avLst/>
        </a:prstGeom>
        <a:solidFill>
          <a:schemeClr val="accent2">
            <a:hueOff val="3221806"/>
            <a:satOff val="-9246"/>
            <a:lumOff val="-14805"/>
            <a:alphaOff val="0"/>
          </a:schemeClr>
        </a:solidFill>
        <a:ln w="19050" cap="flat" cmpd="sng" algn="ctr">
          <a:solidFill>
            <a:schemeClr val="accent2">
              <a:hueOff val="3221806"/>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48" tIns="35448" rIns="35448" bIns="35448" numCol="1" spcCol="1270" anchor="ctr" anchorCtr="0">
          <a:noAutofit/>
        </a:bodyPr>
        <a:lstStyle/>
        <a:p>
          <a:pPr marL="0" lvl="0" indent="0" algn="ctr" defTabSz="1778000">
            <a:lnSpc>
              <a:spcPct val="90000"/>
            </a:lnSpc>
            <a:spcBef>
              <a:spcPct val="0"/>
            </a:spcBef>
            <a:spcAft>
              <a:spcPct val="35000"/>
            </a:spcAft>
            <a:buNone/>
          </a:pPr>
          <a:r>
            <a:rPr lang="en-US" sz="4000" kern="1200"/>
            <a:t>3</a:t>
          </a:r>
        </a:p>
      </dsp:txBody>
      <dsp:txXfrm>
        <a:off x="5186149" y="1496893"/>
        <a:ext cx="645918" cy="645918"/>
      </dsp:txXfrm>
    </dsp:sp>
    <dsp:sp modelId="{AED6C95A-24E1-4D0D-BC1E-ABBC8A491E4F}">
      <dsp:nvSpPr>
        <dsp:cNvPr id="0" name=""/>
        <dsp:cNvSpPr/>
      </dsp:nvSpPr>
      <dsp:spPr>
        <a:xfrm>
          <a:off x="4497483" y="2442186"/>
          <a:ext cx="2023250" cy="1965600"/>
        </a:xfrm>
        <a:prstGeom prst="upArrowCallout">
          <a:avLst>
            <a:gd name="adj1" fmla="val 50000"/>
            <a:gd name="adj2" fmla="val 20000"/>
            <a:gd name="adj3" fmla="val 20000"/>
            <a:gd name="adj4" fmla="val 100000"/>
          </a:avLst>
        </a:prstGeom>
        <a:solidFill>
          <a:schemeClr val="accent2">
            <a:tint val="40000"/>
            <a:alpha val="90000"/>
            <a:hueOff val="3848414"/>
            <a:satOff val="-35561"/>
            <a:lumOff val="-4009"/>
            <a:alphaOff val="0"/>
          </a:schemeClr>
        </a:solidFill>
        <a:ln w="19050" cap="flat" cmpd="sng" algn="ctr">
          <a:solidFill>
            <a:schemeClr val="accent2">
              <a:tint val="40000"/>
              <a:alpha val="90000"/>
              <a:hueOff val="3848414"/>
              <a:satOff val="-35561"/>
              <a:lumOff val="-40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596" tIns="165100" rIns="159596" bIns="165100" numCol="1" spcCol="1270" anchor="t" anchorCtr="0">
          <a:noAutofit/>
        </a:bodyPr>
        <a:lstStyle/>
        <a:p>
          <a:pPr marL="0" lvl="0" indent="0" algn="l" defTabSz="622300">
            <a:lnSpc>
              <a:spcPct val="90000"/>
            </a:lnSpc>
            <a:spcBef>
              <a:spcPct val="0"/>
            </a:spcBef>
            <a:spcAft>
              <a:spcPct val="35000"/>
            </a:spcAft>
            <a:buNone/>
          </a:pPr>
          <a:r>
            <a:rPr lang="en-US" sz="1400" kern="1200"/>
            <a:t>Produce visualizations like </a:t>
          </a:r>
          <a:r>
            <a:rPr lang="en-US" sz="1400" kern="1200" err="1"/>
            <a:t>barplot</a:t>
          </a:r>
          <a:r>
            <a:rPr lang="en-US" sz="1400" kern="1200"/>
            <a:t> and scatterplot to reveal delay patterns and relationships.</a:t>
          </a:r>
        </a:p>
      </dsp:txBody>
      <dsp:txXfrm>
        <a:off x="4497483" y="2835306"/>
        <a:ext cx="2023250" cy="1572480"/>
      </dsp:txXfrm>
    </dsp:sp>
    <dsp:sp modelId="{704E9841-E37D-4EA2-8EFE-917540C0A414}">
      <dsp:nvSpPr>
        <dsp:cNvPr id="0" name=""/>
        <dsp:cNvSpPr/>
      </dsp:nvSpPr>
      <dsp:spPr>
        <a:xfrm>
          <a:off x="6745539" y="1819817"/>
          <a:ext cx="2023250" cy="72"/>
        </a:xfrm>
        <a:prstGeom prst="rect">
          <a:avLst/>
        </a:prstGeom>
        <a:solidFill>
          <a:schemeClr val="accent2">
            <a:tint val="40000"/>
            <a:alpha val="90000"/>
            <a:hueOff val="4329465"/>
            <a:satOff val="-40006"/>
            <a:lumOff val="-4510"/>
            <a:alphaOff val="0"/>
          </a:schemeClr>
        </a:solidFill>
        <a:ln w="19050" cap="flat" cmpd="sng" algn="ctr">
          <a:solidFill>
            <a:schemeClr val="accent2">
              <a:tint val="40000"/>
              <a:alpha val="90000"/>
              <a:hueOff val="4329465"/>
              <a:satOff val="-40006"/>
              <a:lumOff val="-45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D59179-9DB7-47D3-9738-88DE6D2D9543}">
      <dsp:nvSpPr>
        <dsp:cNvPr id="0" name=""/>
        <dsp:cNvSpPr/>
      </dsp:nvSpPr>
      <dsp:spPr>
        <a:xfrm>
          <a:off x="8822742" y="1744318"/>
          <a:ext cx="103410" cy="194232"/>
        </a:xfrm>
        <a:prstGeom prst="chevron">
          <a:avLst>
            <a:gd name="adj" fmla="val 90000"/>
          </a:avLst>
        </a:prstGeom>
        <a:solidFill>
          <a:schemeClr val="accent2">
            <a:tint val="40000"/>
            <a:alpha val="90000"/>
            <a:hueOff val="4810517"/>
            <a:satOff val="-44451"/>
            <a:lumOff val="-5011"/>
            <a:alphaOff val="0"/>
          </a:schemeClr>
        </a:solidFill>
        <a:ln w="19050" cap="flat" cmpd="sng" algn="ctr">
          <a:solidFill>
            <a:schemeClr val="accent2">
              <a:tint val="40000"/>
              <a:alpha val="90000"/>
              <a:hueOff val="4810517"/>
              <a:satOff val="-44451"/>
              <a:lumOff val="-5011"/>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2094A7-0482-4310-8D21-20ABB13AC600}">
      <dsp:nvSpPr>
        <dsp:cNvPr id="0" name=""/>
        <dsp:cNvSpPr/>
      </dsp:nvSpPr>
      <dsp:spPr>
        <a:xfrm>
          <a:off x="7300430" y="1363119"/>
          <a:ext cx="913466" cy="913466"/>
        </a:xfrm>
        <a:prstGeom prst="ellipse">
          <a:avLst/>
        </a:prstGeom>
        <a:solidFill>
          <a:schemeClr val="accent2">
            <a:hueOff val="4832709"/>
            <a:satOff val="-13870"/>
            <a:lumOff val="-22207"/>
            <a:alphaOff val="0"/>
          </a:schemeClr>
        </a:solidFill>
        <a:ln w="19050" cap="flat" cmpd="sng" algn="ctr">
          <a:solidFill>
            <a:schemeClr val="accent2">
              <a:hueOff val="4832709"/>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48" tIns="35448" rIns="35448" bIns="35448" numCol="1" spcCol="1270" anchor="ctr" anchorCtr="0">
          <a:noAutofit/>
        </a:bodyPr>
        <a:lstStyle/>
        <a:p>
          <a:pPr marL="0" lvl="0" indent="0" algn="ctr" defTabSz="1778000">
            <a:lnSpc>
              <a:spcPct val="90000"/>
            </a:lnSpc>
            <a:spcBef>
              <a:spcPct val="0"/>
            </a:spcBef>
            <a:spcAft>
              <a:spcPct val="35000"/>
            </a:spcAft>
            <a:buNone/>
          </a:pPr>
          <a:r>
            <a:rPr lang="en-US" sz="4000" kern="1200"/>
            <a:t>4</a:t>
          </a:r>
        </a:p>
      </dsp:txBody>
      <dsp:txXfrm>
        <a:off x="7434204" y="1496893"/>
        <a:ext cx="645918" cy="645918"/>
      </dsp:txXfrm>
    </dsp:sp>
    <dsp:sp modelId="{63378483-3B70-4FD2-86BD-3CBAB494396D}">
      <dsp:nvSpPr>
        <dsp:cNvPr id="0" name=""/>
        <dsp:cNvSpPr/>
      </dsp:nvSpPr>
      <dsp:spPr>
        <a:xfrm>
          <a:off x="6745539" y="2442186"/>
          <a:ext cx="2023250" cy="1965600"/>
        </a:xfrm>
        <a:prstGeom prst="upArrowCallout">
          <a:avLst>
            <a:gd name="adj1" fmla="val 50000"/>
            <a:gd name="adj2" fmla="val 20000"/>
            <a:gd name="adj3" fmla="val 20000"/>
            <a:gd name="adj4" fmla="val 100000"/>
          </a:avLst>
        </a:prstGeom>
        <a:solidFill>
          <a:schemeClr val="accent2">
            <a:tint val="40000"/>
            <a:alpha val="90000"/>
            <a:hueOff val="5291569"/>
            <a:satOff val="-48897"/>
            <a:lumOff val="-5512"/>
            <a:alphaOff val="0"/>
          </a:schemeClr>
        </a:solidFill>
        <a:ln w="19050" cap="flat" cmpd="sng" algn="ctr">
          <a:solidFill>
            <a:schemeClr val="accent2">
              <a:tint val="40000"/>
              <a:alpha val="90000"/>
              <a:hueOff val="5291569"/>
              <a:satOff val="-48897"/>
              <a:lumOff val="-55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596" tIns="165100" rIns="159596" bIns="165100" numCol="1" spcCol="1270" anchor="t" anchorCtr="0">
          <a:noAutofit/>
        </a:bodyPr>
        <a:lstStyle/>
        <a:p>
          <a:pPr marL="0" lvl="0" indent="0" algn="l" defTabSz="622300">
            <a:lnSpc>
              <a:spcPct val="90000"/>
            </a:lnSpc>
            <a:spcBef>
              <a:spcPct val="0"/>
            </a:spcBef>
            <a:spcAft>
              <a:spcPct val="35000"/>
            </a:spcAft>
            <a:buNone/>
          </a:pPr>
          <a:r>
            <a:rPr lang="en-US" sz="1400" kern="1200"/>
            <a:t>Identify factors that influence delays and compare performance across airports.</a:t>
          </a:r>
        </a:p>
      </dsp:txBody>
      <dsp:txXfrm>
        <a:off x="6745539" y="2835306"/>
        <a:ext cx="2023250" cy="1572480"/>
      </dsp:txXfrm>
    </dsp:sp>
    <dsp:sp modelId="{346F3A73-5314-42C6-AA72-7088A03B072A}">
      <dsp:nvSpPr>
        <dsp:cNvPr id="0" name=""/>
        <dsp:cNvSpPr/>
      </dsp:nvSpPr>
      <dsp:spPr>
        <a:xfrm>
          <a:off x="8993594" y="1819816"/>
          <a:ext cx="1011625" cy="72"/>
        </a:xfrm>
        <a:prstGeom prst="rect">
          <a:avLst/>
        </a:prstGeom>
        <a:solidFill>
          <a:schemeClr val="accent2">
            <a:tint val="40000"/>
            <a:alpha val="90000"/>
            <a:hueOff val="5772621"/>
            <a:satOff val="-53342"/>
            <a:lumOff val="-6013"/>
            <a:alphaOff val="0"/>
          </a:schemeClr>
        </a:solidFill>
        <a:ln w="19050" cap="flat" cmpd="sng" algn="ctr">
          <a:solidFill>
            <a:schemeClr val="accent2">
              <a:tint val="40000"/>
              <a:alpha val="90000"/>
              <a:hueOff val="5772621"/>
              <a:satOff val="-53342"/>
              <a:lumOff val="-60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DE838D-529B-43AB-AE32-FDDD737DED49}">
      <dsp:nvSpPr>
        <dsp:cNvPr id="0" name=""/>
        <dsp:cNvSpPr/>
      </dsp:nvSpPr>
      <dsp:spPr>
        <a:xfrm>
          <a:off x="9548486" y="1363119"/>
          <a:ext cx="913466" cy="913466"/>
        </a:xfrm>
        <a:prstGeom prst="ellips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48" tIns="35448" rIns="35448" bIns="35448" numCol="1" spcCol="1270" anchor="ctr" anchorCtr="0">
          <a:noAutofit/>
        </a:bodyPr>
        <a:lstStyle/>
        <a:p>
          <a:pPr marL="0" lvl="0" indent="0" algn="ctr" defTabSz="1778000">
            <a:lnSpc>
              <a:spcPct val="90000"/>
            </a:lnSpc>
            <a:spcBef>
              <a:spcPct val="0"/>
            </a:spcBef>
            <a:spcAft>
              <a:spcPct val="35000"/>
            </a:spcAft>
            <a:buNone/>
          </a:pPr>
          <a:r>
            <a:rPr lang="en-US" sz="4000" kern="1200"/>
            <a:t>5</a:t>
          </a:r>
        </a:p>
      </dsp:txBody>
      <dsp:txXfrm>
        <a:off x="9682260" y="1496893"/>
        <a:ext cx="645918" cy="645918"/>
      </dsp:txXfrm>
    </dsp:sp>
    <dsp:sp modelId="{4EA0EA53-E72A-40E2-800E-E22B7F435982}">
      <dsp:nvSpPr>
        <dsp:cNvPr id="0" name=""/>
        <dsp:cNvSpPr/>
      </dsp:nvSpPr>
      <dsp:spPr>
        <a:xfrm>
          <a:off x="8993594" y="2442186"/>
          <a:ext cx="2023250" cy="1965600"/>
        </a:xfrm>
        <a:prstGeom prst="upArrowCallout">
          <a:avLst>
            <a:gd name="adj1" fmla="val 50000"/>
            <a:gd name="adj2" fmla="val 20000"/>
            <a:gd name="adj3" fmla="val 20000"/>
            <a:gd name="adj4" fmla="val 100000"/>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596" tIns="165100" rIns="159596" bIns="165100" numCol="1" spcCol="1270" anchor="t" anchorCtr="0">
          <a:noAutofit/>
        </a:bodyPr>
        <a:lstStyle/>
        <a:p>
          <a:pPr marL="0" lvl="0" indent="0" algn="l" defTabSz="622300">
            <a:lnSpc>
              <a:spcPct val="90000"/>
            </a:lnSpc>
            <a:spcBef>
              <a:spcPct val="0"/>
            </a:spcBef>
            <a:spcAft>
              <a:spcPct val="35000"/>
            </a:spcAft>
            <a:buNone/>
          </a:pPr>
          <a:r>
            <a:rPr lang="en-US" sz="1400" kern="1200"/>
            <a:t>Practice collaborative data analysis and communication as a team.</a:t>
          </a:r>
        </a:p>
      </dsp:txBody>
      <dsp:txXfrm>
        <a:off x="8993594" y="2835306"/>
        <a:ext cx="2023250"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1T23:05:42.793"/>
    </inkml:context>
    <inkml:brush xml:id="br0">
      <inkml:brushProperty name="width" value="0.1" units="cm"/>
      <inkml:brushProperty name="height" value="0.1" units="cm"/>
    </inkml:brush>
  </inkml:definitions>
  <inkml:trace contextRef="#ctx0" brushRef="#br0">10901 5027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11T23:05:42.794"/>
    </inkml:context>
    <inkml:brush xml:id="br0">
      <inkml:brushProperty name="width" value="0.1" units="cm"/>
      <inkml:brushProperty name="height" value="0.1" units="cm"/>
    </inkml:brush>
  </inkml:definitions>
  <inkml:trace contextRef="#ctx0" brushRef="#br0">10901 5027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ty And Traffic Lights">
            <a:extLst>
              <a:ext uri="{FF2B5EF4-FFF2-40B4-BE49-F238E27FC236}">
                <a16:creationId xmlns:a16="http://schemas.microsoft.com/office/drawing/2014/main" id="{758E0DEA-6FC8-C4DB-06C9-5592D203ABE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a:fillRect/>
          </a:stretch>
        </p:blipFill>
        <p:spPr>
          <a:xfrm>
            <a:off x="-5887"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7984" y="1361611"/>
            <a:ext cx="5452529" cy="3569242"/>
          </a:xfrm>
        </p:spPr>
        <p:txBody>
          <a:bodyPr anchor="t">
            <a:normAutofit/>
          </a:bodyPr>
          <a:lstStyle/>
          <a:p>
            <a:pPr algn="l"/>
            <a:r>
              <a:rPr lang="en-US" sz="5200">
                <a:solidFill>
                  <a:srgbClr val="FFFFFF"/>
                </a:solidFill>
              </a:rPr>
              <a:t>NYC Airport Delay Investigation</a:t>
            </a:r>
          </a:p>
        </p:txBody>
      </p:sp>
      <p:sp>
        <p:nvSpPr>
          <p:cNvPr id="3" name="Subtitle 2"/>
          <p:cNvSpPr>
            <a:spLocks noGrp="1"/>
          </p:cNvSpPr>
          <p:nvPr>
            <p:ph type="subTitle" idx="1"/>
          </p:nvPr>
        </p:nvSpPr>
        <p:spPr>
          <a:xfrm>
            <a:off x="643466" y="4030246"/>
            <a:ext cx="5449479" cy="1578054"/>
          </a:xfrm>
        </p:spPr>
        <p:txBody>
          <a:bodyPr vert="horz" lIns="91440" tIns="45720" rIns="91440" bIns="45720" rtlCol="0" anchor="b">
            <a:normAutofit/>
          </a:bodyPr>
          <a:lstStyle/>
          <a:p>
            <a:pPr algn="l"/>
            <a:r>
              <a:rPr lang="en-US">
                <a:solidFill>
                  <a:srgbClr val="FFFFFF"/>
                </a:solidFill>
              </a:rPr>
              <a:t>Aarav Johri</a:t>
            </a:r>
          </a:p>
          <a:p>
            <a:pPr algn="l"/>
            <a:r>
              <a:rPr lang="en-US">
                <a:solidFill>
                  <a:srgbClr val="FFFFFF"/>
                </a:solidFill>
              </a:rPr>
              <a:t>Ayushi Bisaria</a:t>
            </a:r>
          </a:p>
          <a:p>
            <a:pPr algn="l"/>
            <a:r>
              <a:rPr lang="en-US">
                <a:solidFill>
                  <a:srgbClr val="FFFFFF"/>
                </a:solidFill>
              </a:rPr>
              <a:t>Yuerong Shu</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8B74C-19D0-C500-A7E1-22A6CB1918B4}"/>
              </a:ext>
            </a:extLst>
          </p:cNvPr>
          <p:cNvSpPr>
            <a:spLocks noGrp="1"/>
          </p:cNvSpPr>
          <p:nvPr>
            <p:ph type="title"/>
          </p:nvPr>
        </p:nvSpPr>
        <p:spPr>
          <a:xfrm>
            <a:off x="630936" y="640080"/>
            <a:ext cx="4818888" cy="1481328"/>
          </a:xfrm>
        </p:spPr>
        <p:txBody>
          <a:bodyPr anchor="b">
            <a:normAutofit/>
          </a:bodyPr>
          <a:lstStyle/>
          <a:p>
            <a:r>
              <a:rPr lang="en-US" sz="5400"/>
              <a:t>Scatterplot</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F58DC83-B6C6-3BB8-9736-C894855F3E75}"/>
              </a:ext>
            </a:extLst>
          </p:cNvPr>
          <p:cNvSpPr>
            <a:spLocks noGrp="1"/>
          </p:cNvSpPr>
          <p:nvPr>
            <p:ph idx="1"/>
          </p:nvPr>
        </p:nvSpPr>
        <p:spPr>
          <a:xfrm>
            <a:off x="630936" y="2660904"/>
            <a:ext cx="4818888" cy="3547872"/>
          </a:xfrm>
        </p:spPr>
        <p:txBody>
          <a:bodyPr anchor="t">
            <a:normAutofit fontScale="92500" lnSpcReduction="10000"/>
          </a:bodyPr>
          <a:lstStyle/>
          <a:p>
            <a:r>
              <a:rPr lang="en-US" sz="2200">
                <a:ea typeface="+mn-lt"/>
                <a:cs typeface="+mn-lt"/>
              </a:rPr>
              <a:t>This scatterplot shows the relationship between departure delay and arrival delay for all flights leaving NYC airports in 2023. Each point represents a single flight. The plot reveals a strong positive correlation: flights that depart late almost always arrive late as well. Most flights cluster within the first 200 minutes of delay, but some extreme outliers show very long delays. Overall, the pattern suggests that departure delay is a strong predictor of arrival delay.</a:t>
            </a:r>
            <a:endParaRPr lang="en-US" sz="2200"/>
          </a:p>
        </p:txBody>
      </p:sp>
      <p:pic>
        <p:nvPicPr>
          <p:cNvPr id="4" name="Content Placeholder 3">
            <a:extLst>
              <a:ext uri="{FF2B5EF4-FFF2-40B4-BE49-F238E27FC236}">
                <a16:creationId xmlns:a16="http://schemas.microsoft.com/office/drawing/2014/main" id="{F1482EEF-E03A-A381-FADD-94628F859BDE}"/>
              </a:ext>
            </a:extLst>
          </p:cNvPr>
          <p:cNvPicPr>
            <a:picLocks noChangeAspect="1"/>
          </p:cNvPicPr>
          <p:nvPr/>
        </p:nvPicPr>
        <p:blipFill>
          <a:blip r:embed="rId2"/>
          <a:stretch>
            <a:fillRect/>
          </a:stretch>
        </p:blipFill>
        <p:spPr>
          <a:xfrm>
            <a:off x="6137224" y="640080"/>
            <a:ext cx="5382615" cy="5577840"/>
          </a:xfrm>
          <a:prstGeom prst="rect">
            <a:avLst/>
          </a:prstGeom>
        </p:spPr>
      </p:pic>
    </p:spTree>
    <p:extLst>
      <p:ext uri="{BB962C8B-B14F-4D97-AF65-F5344CB8AC3E}">
        <p14:creationId xmlns:p14="http://schemas.microsoft.com/office/powerpoint/2010/main" val="4195570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F188-123F-7768-CE3B-F6E0DE377954}"/>
              </a:ext>
            </a:extLst>
          </p:cNvPr>
          <p:cNvSpPr>
            <a:spLocks noGrp="1"/>
          </p:cNvSpPr>
          <p:nvPr>
            <p:ph type="title"/>
          </p:nvPr>
        </p:nvSpPr>
        <p:spPr/>
        <p:txBody>
          <a:bodyPr/>
          <a:lstStyle/>
          <a:p>
            <a:r>
              <a:rPr lang="en-US"/>
              <a:t>Challenges we meet so far?</a:t>
            </a:r>
          </a:p>
        </p:txBody>
      </p:sp>
      <p:sp>
        <p:nvSpPr>
          <p:cNvPr id="3" name="Content Placeholder 2">
            <a:extLst>
              <a:ext uri="{FF2B5EF4-FFF2-40B4-BE49-F238E27FC236}">
                <a16:creationId xmlns:a16="http://schemas.microsoft.com/office/drawing/2014/main" id="{034DFC35-0A7F-FFAD-B36F-1189FE7037C7}"/>
              </a:ext>
            </a:extLst>
          </p:cNvPr>
          <p:cNvSpPr>
            <a:spLocks noGrp="1"/>
          </p:cNvSpPr>
          <p:nvPr>
            <p:ph idx="1"/>
          </p:nvPr>
        </p:nvSpPr>
        <p:spPr/>
        <p:txBody>
          <a:bodyPr vert="horz" lIns="91440" tIns="45720" rIns="91440" bIns="45720" rtlCol="0" anchor="t">
            <a:normAutofit fontScale="92500" lnSpcReduction="20000"/>
          </a:bodyPr>
          <a:lstStyle/>
          <a:p>
            <a:r>
              <a:rPr lang="en-US"/>
              <a:t>Handling missing or incomplete departure and arrival time values from the dataset.</a:t>
            </a:r>
          </a:p>
          <a:p>
            <a:r>
              <a:rPr lang="en-US">
                <a:ea typeface="+mn-lt"/>
                <a:cs typeface="+mn-lt"/>
              </a:rPr>
              <a:t>Converting time variables into a consistent and usable format</a:t>
            </a:r>
            <a:endParaRPr lang="en-US"/>
          </a:p>
          <a:p>
            <a:r>
              <a:rPr lang="en-US">
                <a:ea typeface="+mn-lt"/>
                <a:cs typeface="+mn-lt"/>
              </a:rPr>
              <a:t>Converting the raw time columns into proper R datetime formats and handling missing values without losing important observations</a:t>
            </a:r>
          </a:p>
          <a:p>
            <a:r>
              <a:rPr lang="en-US">
                <a:ea typeface="+mn-lt"/>
                <a:cs typeface="+mn-lt"/>
              </a:rPr>
              <a:t>Combining wrangling steps correctly to avoid introducing errors in summaries.</a:t>
            </a:r>
          </a:p>
          <a:p>
            <a:r>
              <a:rPr lang="en-US">
                <a:ea typeface="+mn-lt"/>
                <a:cs typeface="+mn-lt"/>
              </a:rPr>
              <a:t>Communicating changes clearly when someone modified the code or cleaned the data.</a:t>
            </a:r>
          </a:p>
          <a:p>
            <a:r>
              <a:rPr lang="en-US">
                <a:ea typeface="+mn-lt"/>
                <a:cs typeface="+mn-lt"/>
              </a:rPr>
              <a:t>Ensuring that the data we are displaying is insightful so that even individuals who aren’t aware of this subject can extract meaning from it. </a:t>
            </a:r>
            <a:endParaRPr lang="en-US"/>
          </a:p>
          <a:p>
            <a:endParaRPr lang="en-US"/>
          </a:p>
        </p:txBody>
      </p:sp>
    </p:spTree>
    <p:extLst>
      <p:ext uri="{BB962C8B-B14F-4D97-AF65-F5344CB8AC3E}">
        <p14:creationId xmlns:p14="http://schemas.microsoft.com/office/powerpoint/2010/main" val="2149037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0FD3-4C41-D8C7-8217-896E381024DC}"/>
              </a:ext>
            </a:extLst>
          </p:cNvPr>
          <p:cNvSpPr>
            <a:spLocks noGrp="1"/>
          </p:cNvSpPr>
          <p:nvPr>
            <p:ph type="title"/>
          </p:nvPr>
        </p:nvSpPr>
        <p:spPr>
          <a:xfrm>
            <a:off x="613735" y="365125"/>
            <a:ext cx="11035413" cy="1343282"/>
          </a:xfrm>
        </p:spPr>
        <p:txBody>
          <a:bodyPr/>
          <a:lstStyle/>
          <a:p>
            <a:r>
              <a:rPr lang="en-US"/>
              <a:t>What improvements we might make if got time?</a:t>
            </a:r>
          </a:p>
        </p:txBody>
      </p:sp>
      <p:sp>
        <p:nvSpPr>
          <p:cNvPr id="3" name="Content Placeholder 2">
            <a:extLst>
              <a:ext uri="{FF2B5EF4-FFF2-40B4-BE49-F238E27FC236}">
                <a16:creationId xmlns:a16="http://schemas.microsoft.com/office/drawing/2014/main" id="{E46533A7-0366-5252-E6E2-DE22716D5261}"/>
              </a:ext>
            </a:extLst>
          </p:cNvPr>
          <p:cNvSpPr>
            <a:spLocks noGrp="1"/>
          </p:cNvSpPr>
          <p:nvPr>
            <p:ph idx="1"/>
          </p:nvPr>
        </p:nvSpPr>
        <p:spPr>
          <a:xfrm>
            <a:off x="616352" y="1999245"/>
            <a:ext cx="10515600" cy="4351338"/>
          </a:xfrm>
        </p:spPr>
        <p:txBody>
          <a:bodyPr vert="horz" lIns="91440" tIns="45720" rIns="91440" bIns="45720" rtlCol="0" anchor="t">
            <a:normAutofit/>
          </a:bodyPr>
          <a:lstStyle/>
          <a:p>
            <a:pPr marL="0" indent="0">
              <a:buNone/>
            </a:pPr>
            <a:r>
              <a:rPr lang="en-US">
                <a:ea typeface="+mn-lt"/>
                <a:cs typeface="+mn-lt"/>
              </a:rPr>
              <a:t>• Analyze weather data like temperature, wind alongside flight delays for deeper insights.</a:t>
            </a:r>
            <a:br>
              <a:rPr lang="en-US">
                <a:ea typeface="+mn-lt"/>
                <a:cs typeface="+mn-lt"/>
              </a:rPr>
            </a:br>
            <a:r>
              <a:rPr lang="en-US">
                <a:ea typeface="+mn-lt"/>
                <a:cs typeface="+mn-lt"/>
              </a:rPr>
              <a:t> • Compare delay patterns across seasons or holidays.</a:t>
            </a:r>
            <a:br>
              <a:rPr lang="en-US">
                <a:ea typeface="+mn-lt"/>
                <a:cs typeface="+mn-lt"/>
              </a:rPr>
            </a:br>
            <a:r>
              <a:rPr lang="en-US">
                <a:ea typeface="+mn-lt"/>
                <a:cs typeface="+mn-lt"/>
              </a:rPr>
              <a:t> • Build a simple predictive model to estimate delay probability.</a:t>
            </a:r>
            <a:br>
              <a:rPr lang="en-US">
                <a:ea typeface="+mn-lt"/>
                <a:cs typeface="+mn-lt"/>
              </a:rPr>
            </a:br>
            <a:r>
              <a:rPr lang="en-US">
                <a:ea typeface="+mn-lt"/>
                <a:cs typeface="+mn-lt"/>
              </a:rPr>
              <a:t> • Include airline-level comparison dashboards for clearer insights.</a:t>
            </a:r>
            <a:br>
              <a:rPr lang="en-US">
                <a:ea typeface="+mn-lt"/>
                <a:cs typeface="+mn-lt"/>
              </a:rPr>
            </a:br>
            <a:r>
              <a:rPr lang="en-US">
                <a:ea typeface="+mn-lt"/>
                <a:cs typeface="+mn-lt"/>
              </a:rPr>
              <a:t> • Add interactive visualizations using </a:t>
            </a:r>
            <a:r>
              <a:rPr lang="en-US">
                <a:latin typeface="Aptos"/>
              </a:rPr>
              <a:t> '</a:t>
            </a:r>
            <a:r>
              <a:rPr lang="en-US" err="1">
                <a:latin typeface="Aptos"/>
              </a:rPr>
              <a:t>plotly</a:t>
            </a:r>
            <a:r>
              <a:rPr lang="en-US">
                <a:latin typeface="Aptos"/>
              </a:rPr>
              <a:t>'</a:t>
            </a:r>
            <a:r>
              <a:rPr lang="en-US">
                <a:latin typeface="Consolas"/>
              </a:rPr>
              <a:t> </a:t>
            </a:r>
            <a:r>
              <a:rPr lang="en-US">
                <a:ea typeface="+mn-lt"/>
                <a:cs typeface="+mn-lt"/>
              </a:rPr>
              <a:t>or </a:t>
            </a:r>
            <a:r>
              <a:rPr lang="en-US">
                <a:latin typeface="Aptos"/>
              </a:rPr>
              <a:t>'shiny'</a:t>
            </a:r>
            <a:r>
              <a:rPr lang="en-US">
                <a:latin typeface="Consolas"/>
              </a:rPr>
              <a:t> </a:t>
            </a:r>
            <a:r>
              <a:rPr lang="en-US">
                <a:ea typeface="+mn-lt"/>
                <a:cs typeface="+mn-lt"/>
              </a:rPr>
              <a:t>for better storytelling.</a:t>
            </a:r>
            <a:br>
              <a:rPr lang="en-US">
                <a:ea typeface="+mn-lt"/>
                <a:cs typeface="+mn-lt"/>
              </a:rPr>
            </a:br>
            <a:r>
              <a:rPr lang="en-US">
                <a:ea typeface="+mn-lt"/>
                <a:cs typeface="+mn-lt"/>
              </a:rPr>
              <a:t> • Incorporate additional datasets from the package (airports, airlines, planes) to create more detailed breakdowns.</a:t>
            </a:r>
          </a:p>
          <a:p>
            <a:r>
              <a:rPr lang="en-US">
                <a:ea typeface="+mn-lt"/>
                <a:cs typeface="+mn-lt"/>
              </a:rPr>
              <a:t>Detect if there is trend in delays between different airlines. </a:t>
            </a:r>
            <a:endParaRPr lang="en-US"/>
          </a:p>
        </p:txBody>
      </p:sp>
    </p:spTree>
    <p:extLst>
      <p:ext uri="{BB962C8B-B14F-4D97-AF65-F5344CB8AC3E}">
        <p14:creationId xmlns:p14="http://schemas.microsoft.com/office/powerpoint/2010/main" val="2849345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16338F-FD58-A594-5516-99C95458AB7B}"/>
              </a:ext>
            </a:extLst>
          </p:cNvPr>
          <p:cNvSpPr>
            <a:spLocks noGrp="1"/>
          </p:cNvSpPr>
          <p:nvPr>
            <p:ph type="title"/>
          </p:nvPr>
        </p:nvSpPr>
        <p:spPr>
          <a:xfrm>
            <a:off x="2472933" y="1441938"/>
            <a:ext cx="7080738" cy="3974124"/>
          </a:xfrm>
        </p:spPr>
        <p:txBody>
          <a:bodyPr vert="horz" lIns="91440" tIns="45720" rIns="91440" bIns="45720" rtlCol="0" anchor="ctr">
            <a:normAutofit/>
          </a:bodyPr>
          <a:lstStyle/>
          <a:p>
            <a:pPr algn="ctr"/>
            <a:r>
              <a:rPr lang="en-US" sz="5400" b="1">
                <a:solidFill>
                  <a:schemeClr val="bg1">
                    <a:lumMod val="95000"/>
                    <a:lumOff val="5000"/>
                  </a:schemeClr>
                </a:solidFill>
              </a:rPr>
              <a:t>Thank you!</a:t>
            </a:r>
          </a:p>
        </p:txBody>
      </p:sp>
    </p:spTree>
    <p:extLst>
      <p:ext uri="{BB962C8B-B14F-4D97-AF65-F5344CB8AC3E}">
        <p14:creationId xmlns:p14="http://schemas.microsoft.com/office/powerpoint/2010/main" val="28710539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8CDDB-EAB7-C5B7-7024-72B7AF84A4B6}"/>
              </a:ext>
            </a:extLst>
          </p:cNvPr>
          <p:cNvSpPr>
            <a:spLocks noGrp="1"/>
          </p:cNvSpPr>
          <p:nvPr>
            <p:ph type="title"/>
          </p:nvPr>
        </p:nvSpPr>
        <p:spPr>
          <a:xfrm>
            <a:off x="761803" y="350196"/>
            <a:ext cx="4646904" cy="1624520"/>
          </a:xfrm>
        </p:spPr>
        <p:txBody>
          <a:bodyPr anchor="ctr">
            <a:normAutofit/>
          </a:bodyPr>
          <a:lstStyle/>
          <a:p>
            <a:r>
              <a:rPr lang="en-US" sz="4000"/>
              <a:t>What is our goal?</a:t>
            </a:r>
          </a:p>
        </p:txBody>
      </p:sp>
      <p:sp>
        <p:nvSpPr>
          <p:cNvPr id="3" name="Content Placeholder 2">
            <a:extLst>
              <a:ext uri="{FF2B5EF4-FFF2-40B4-BE49-F238E27FC236}">
                <a16:creationId xmlns:a16="http://schemas.microsoft.com/office/drawing/2014/main" id="{B8D92EF6-DB7E-C403-F086-B80B6EDC292A}"/>
              </a:ext>
            </a:extLst>
          </p:cNvPr>
          <p:cNvSpPr>
            <a:spLocks noGrp="1"/>
          </p:cNvSpPr>
          <p:nvPr>
            <p:ph idx="1"/>
          </p:nvPr>
        </p:nvSpPr>
        <p:spPr>
          <a:xfrm>
            <a:off x="334205" y="2743200"/>
            <a:ext cx="5348602" cy="3613149"/>
          </a:xfrm>
        </p:spPr>
        <p:txBody>
          <a:bodyPr vert="horz" lIns="91440" tIns="45720" rIns="91440" bIns="45720" rtlCol="0" anchor="ctr">
            <a:normAutofit/>
          </a:bodyPr>
          <a:lstStyle/>
          <a:p>
            <a:pPr marL="0" indent="0">
              <a:buNone/>
            </a:pPr>
            <a:r>
              <a:rPr lang="en-US" sz="2400"/>
              <a:t>We are interested in:</a:t>
            </a:r>
          </a:p>
          <a:p>
            <a:pPr marL="0" indent="0">
              <a:buNone/>
            </a:pPr>
            <a:r>
              <a:rPr lang="en-US" sz="2400"/>
              <a:t>Estimating </a:t>
            </a:r>
            <a:r>
              <a:rPr lang="en-US" sz="2400" b="1"/>
              <a:t>departure and arrival delay rate of airplanes</a:t>
            </a:r>
            <a:r>
              <a:rPr lang="en-US" sz="2400"/>
              <a:t> taking off in the </a:t>
            </a:r>
            <a:r>
              <a:rPr lang="en-US" sz="2400" b="1"/>
              <a:t>NYC</a:t>
            </a:r>
            <a:r>
              <a:rPr lang="en-US" sz="2400"/>
              <a:t> area.</a:t>
            </a:r>
          </a:p>
          <a:p>
            <a:pPr marL="0" indent="0">
              <a:buNone/>
            </a:pPr>
            <a:endParaRPr lang="en-US" sz="2400"/>
          </a:p>
          <a:p>
            <a:pPr marL="0" indent="0">
              <a:buNone/>
            </a:pPr>
            <a:r>
              <a:rPr lang="en-US" sz="2400"/>
              <a:t>*Delay is defined as when the arrival/departure time is </a:t>
            </a:r>
            <a:r>
              <a:rPr lang="en-US" sz="2400" b="1"/>
              <a:t>15</a:t>
            </a:r>
            <a:r>
              <a:rPr lang="en-US" sz="2400"/>
              <a:t> minutes later than scheduled</a:t>
            </a:r>
          </a:p>
          <a:p>
            <a:endParaRPr lang="en-US" sz="2000"/>
          </a:p>
          <a:p>
            <a:endParaRPr lang="en-US" sz="2000"/>
          </a:p>
        </p:txBody>
      </p:sp>
      <p:pic>
        <p:nvPicPr>
          <p:cNvPr id="5" name="Picture 4" descr="Aerial view of parked airplane">
            <a:extLst>
              <a:ext uri="{FF2B5EF4-FFF2-40B4-BE49-F238E27FC236}">
                <a16:creationId xmlns:a16="http://schemas.microsoft.com/office/drawing/2014/main" id="{0AD9B79F-53D2-158B-8B41-D2568133E31F}"/>
              </a:ext>
            </a:extLst>
          </p:cNvPr>
          <p:cNvPicPr>
            <a:picLocks noChangeAspect="1"/>
          </p:cNvPicPr>
          <p:nvPr/>
        </p:nvPicPr>
        <p:blipFill>
          <a:blip r:embed="rId2"/>
          <a:srcRect l="7796" r="32844" b="-10"/>
          <a:stretch>
            <a:fillRect/>
          </a:stretch>
        </p:blipFill>
        <p:spPr>
          <a:xfrm>
            <a:off x="6096000" y="1"/>
            <a:ext cx="6102825" cy="6858000"/>
          </a:xfrm>
          <a:prstGeom prst="rect">
            <a:avLst/>
          </a:prstGeom>
        </p:spPr>
      </p:pic>
    </p:spTree>
    <p:extLst>
      <p:ext uri="{BB962C8B-B14F-4D97-AF65-F5344CB8AC3E}">
        <p14:creationId xmlns:p14="http://schemas.microsoft.com/office/powerpoint/2010/main" val="1281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5CF9-DA37-658C-65FF-E66C24A1FE88}"/>
              </a:ext>
            </a:extLst>
          </p:cNvPr>
          <p:cNvSpPr>
            <a:spLocks noGrp="1"/>
          </p:cNvSpPr>
          <p:nvPr>
            <p:ph type="title"/>
          </p:nvPr>
        </p:nvSpPr>
        <p:spPr>
          <a:xfrm>
            <a:off x="5821301" y="228361"/>
            <a:ext cx="5444382" cy="1402470"/>
          </a:xfrm>
        </p:spPr>
        <p:txBody>
          <a:bodyPr anchor="t">
            <a:normAutofit/>
          </a:bodyPr>
          <a:lstStyle/>
          <a:p>
            <a:r>
              <a:rPr lang="en-US" sz="3200"/>
              <a:t>What do we use to analyze?</a:t>
            </a:r>
          </a:p>
        </p:txBody>
      </p:sp>
      <p:pic>
        <p:nvPicPr>
          <p:cNvPr id="5" name="Picture 4" descr="Plane in red circle">
            <a:extLst>
              <a:ext uri="{FF2B5EF4-FFF2-40B4-BE49-F238E27FC236}">
                <a16:creationId xmlns:a16="http://schemas.microsoft.com/office/drawing/2014/main" id="{D866C8A1-4D65-BF10-ED7F-4D6C5B92BDBC}"/>
              </a:ext>
            </a:extLst>
          </p:cNvPr>
          <p:cNvPicPr>
            <a:picLocks noChangeAspect="1"/>
          </p:cNvPicPr>
          <p:nvPr/>
        </p:nvPicPr>
        <p:blipFill>
          <a:blip r:embed="rId2"/>
          <a:srcRect l="23091" r="24311" b="-9"/>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DD627B-875B-9A52-2328-29D6C18C74DB}"/>
              </a:ext>
            </a:extLst>
          </p:cNvPr>
          <p:cNvSpPr>
            <a:spLocks noGrp="1"/>
          </p:cNvSpPr>
          <p:nvPr>
            <p:ph idx="1"/>
          </p:nvPr>
        </p:nvSpPr>
        <p:spPr>
          <a:xfrm>
            <a:off x="5466883" y="1322525"/>
            <a:ext cx="6436753" cy="3591207"/>
          </a:xfrm>
        </p:spPr>
        <p:txBody>
          <a:bodyPr vert="horz" lIns="91440" tIns="45720" rIns="91440" bIns="45720" rtlCol="0" anchor="t">
            <a:noAutofit/>
          </a:bodyPr>
          <a:lstStyle/>
          <a:p>
            <a:r>
              <a:rPr lang="en-US"/>
              <a:t>We use nycflights23 </a:t>
            </a:r>
            <a:r>
              <a:rPr lang="en-US">
                <a:ea typeface="+mn-lt"/>
                <a:cs typeface="+mn-lt"/>
              </a:rPr>
              <a:t>package preloaded in R. </a:t>
            </a:r>
          </a:p>
          <a:p>
            <a:r>
              <a:rPr lang="en-US">
                <a:ea typeface="+mn-lt"/>
                <a:cs typeface="+mn-lt"/>
              </a:rPr>
              <a:t>This package contains several datasets describing situations of 3 airports located in NYC in 2023 from different perspective, such as airline, airport.</a:t>
            </a:r>
          </a:p>
          <a:p>
            <a:r>
              <a:rPr lang="en-US"/>
              <a:t>Only dataset flights which contains specific information of each flight taken off from NYC airports will be used.</a:t>
            </a:r>
          </a:p>
          <a:p>
            <a:endParaRPr lang="en-US"/>
          </a:p>
        </p:txBody>
      </p:sp>
    </p:spTree>
    <p:extLst>
      <p:ext uri="{BB962C8B-B14F-4D97-AF65-F5344CB8AC3E}">
        <p14:creationId xmlns:p14="http://schemas.microsoft.com/office/powerpoint/2010/main" val="315394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descr="A table of numbers and letters&#10;&#10;AI-generated content may be incorrect.">
            <a:extLst>
              <a:ext uri="{FF2B5EF4-FFF2-40B4-BE49-F238E27FC236}">
                <a16:creationId xmlns:a16="http://schemas.microsoft.com/office/drawing/2014/main" id="{872B7179-9366-E7C0-53F4-389AF3CDAA68}"/>
              </a:ext>
            </a:extLst>
          </p:cNvPr>
          <p:cNvPicPr>
            <a:picLocks noGrp="1" noChangeAspect="1"/>
          </p:cNvPicPr>
          <p:nvPr>
            <p:ph idx="1"/>
          </p:nvPr>
        </p:nvPicPr>
        <p:blipFill>
          <a:blip r:embed="rId2"/>
          <a:stretch>
            <a:fillRect/>
          </a:stretch>
        </p:blipFill>
        <p:spPr>
          <a:xfrm>
            <a:off x="9479" y="-1535"/>
            <a:ext cx="12181237" cy="687494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01918E4-CFA5-BC00-1C7F-AE1D45DCFE92}"/>
                  </a:ext>
                </a:extLst>
              </p14:cNvPr>
              <p14:cNvContentPartPr/>
              <p14:nvPr/>
            </p14:nvContentPartPr>
            <p14:xfrm>
              <a:off x="4276651" y="1665767"/>
              <a:ext cx="11813" cy="11813"/>
            </p14:xfrm>
          </p:contentPart>
        </mc:Choice>
        <mc:Fallback xmlns="">
          <p:pic>
            <p:nvPicPr>
              <p:cNvPr id="2" name="Ink 1">
                <a:extLst>
                  <a:ext uri="{FF2B5EF4-FFF2-40B4-BE49-F238E27FC236}">
                    <a16:creationId xmlns:a16="http://schemas.microsoft.com/office/drawing/2014/main" id="{101918E4-CFA5-BC00-1C7F-AE1D45DCFE92}"/>
                  </a:ext>
                </a:extLst>
              </p:cNvPr>
              <p:cNvPicPr/>
              <p:nvPr/>
            </p:nvPicPr>
            <p:blipFill>
              <a:blip r:embed="rId4"/>
              <a:stretch>
                <a:fillRect/>
              </a:stretch>
            </p:blipFill>
            <p:spPr>
              <a:xfrm>
                <a:off x="3686001" y="1075117"/>
                <a:ext cx="1181300" cy="11813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6474608-1ADF-D4C9-AF26-47470FEEE8C9}"/>
                  </a:ext>
                </a:extLst>
              </p14:cNvPr>
              <p14:cNvContentPartPr/>
              <p14:nvPr/>
            </p14:nvContentPartPr>
            <p14:xfrm>
              <a:off x="4276651" y="1665767"/>
              <a:ext cx="11813" cy="11813"/>
            </p14:xfrm>
          </p:contentPart>
        </mc:Choice>
        <mc:Fallback xmlns="">
          <p:pic>
            <p:nvPicPr>
              <p:cNvPr id="3" name="Ink 2">
                <a:extLst>
                  <a:ext uri="{FF2B5EF4-FFF2-40B4-BE49-F238E27FC236}">
                    <a16:creationId xmlns:a16="http://schemas.microsoft.com/office/drawing/2014/main" id="{C6474608-1ADF-D4C9-AF26-47470FEEE8C9}"/>
                  </a:ext>
                </a:extLst>
              </p:cNvPr>
              <p:cNvPicPr/>
              <p:nvPr/>
            </p:nvPicPr>
            <p:blipFill>
              <a:blip r:embed="rId4"/>
              <a:stretch>
                <a:fillRect/>
              </a:stretch>
            </p:blipFill>
            <p:spPr>
              <a:xfrm>
                <a:off x="3686001" y="1075117"/>
                <a:ext cx="1181300" cy="1181300"/>
              </a:xfrm>
              <a:prstGeom prst="rect">
                <a:avLst/>
              </a:prstGeom>
            </p:spPr>
          </p:pic>
        </mc:Fallback>
      </mc:AlternateContent>
    </p:spTree>
    <p:extLst>
      <p:ext uri="{BB962C8B-B14F-4D97-AF65-F5344CB8AC3E}">
        <p14:creationId xmlns:p14="http://schemas.microsoft.com/office/powerpoint/2010/main" val="214134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4A990-0E0B-060A-0C30-28A38E12BCC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What are we doing / What do we plan to do?</a:t>
            </a:r>
          </a:p>
        </p:txBody>
      </p:sp>
      <p:graphicFrame>
        <p:nvGraphicFramePr>
          <p:cNvPr id="5" name="Content Placeholder 2">
            <a:extLst>
              <a:ext uri="{FF2B5EF4-FFF2-40B4-BE49-F238E27FC236}">
                <a16:creationId xmlns:a16="http://schemas.microsoft.com/office/drawing/2014/main" id="{63BF0754-81EB-3B15-C1CE-654447AC708E}"/>
              </a:ext>
            </a:extLst>
          </p:cNvPr>
          <p:cNvGraphicFramePr>
            <a:graphicFrameLocks noGrp="1"/>
          </p:cNvGraphicFramePr>
          <p:nvPr>
            <p:ph idx="1"/>
            <p:extLst>
              <p:ext uri="{D42A27DB-BD31-4B8C-83A1-F6EECF244321}">
                <p14:modId xmlns:p14="http://schemas.microsoft.com/office/powerpoint/2010/main" val="1214117468"/>
              </p:ext>
            </p:extLst>
          </p:nvPr>
        </p:nvGraphicFramePr>
        <p:xfrm>
          <a:off x="631670" y="953859"/>
          <a:ext cx="11243023" cy="5770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30" name="Picture 629" descr="A green check mark on a white background&#10;&#10;AI-generated content may be incorrect.">
            <a:extLst>
              <a:ext uri="{FF2B5EF4-FFF2-40B4-BE49-F238E27FC236}">
                <a16:creationId xmlns:a16="http://schemas.microsoft.com/office/drawing/2014/main" id="{66B8D1EF-28E6-6C6A-4B6B-BB237293D730}"/>
              </a:ext>
            </a:extLst>
          </p:cNvPr>
          <p:cNvPicPr>
            <a:picLocks noChangeAspect="1"/>
          </p:cNvPicPr>
          <p:nvPr/>
        </p:nvPicPr>
        <p:blipFill>
          <a:blip r:embed="rId7"/>
          <a:stretch>
            <a:fillRect/>
          </a:stretch>
        </p:blipFill>
        <p:spPr>
          <a:xfrm>
            <a:off x="1369090" y="6025176"/>
            <a:ext cx="670335" cy="600485"/>
          </a:xfrm>
          <a:prstGeom prst="rect">
            <a:avLst/>
          </a:prstGeom>
        </p:spPr>
      </p:pic>
      <p:pic>
        <p:nvPicPr>
          <p:cNvPr id="651" name="Picture 650" descr="A green check mark on a white background&#10;&#10;AI-generated content may be incorrect.">
            <a:extLst>
              <a:ext uri="{FF2B5EF4-FFF2-40B4-BE49-F238E27FC236}">
                <a16:creationId xmlns:a16="http://schemas.microsoft.com/office/drawing/2014/main" id="{54DEB05C-D1EB-E767-A6E6-2C8B4021F2CB}"/>
              </a:ext>
            </a:extLst>
          </p:cNvPr>
          <p:cNvPicPr>
            <a:picLocks noChangeAspect="1"/>
          </p:cNvPicPr>
          <p:nvPr/>
        </p:nvPicPr>
        <p:blipFill>
          <a:blip r:embed="rId7"/>
          <a:stretch>
            <a:fillRect/>
          </a:stretch>
        </p:blipFill>
        <p:spPr>
          <a:xfrm>
            <a:off x="3581350" y="6033371"/>
            <a:ext cx="653949" cy="592293"/>
          </a:xfrm>
          <a:prstGeom prst="rect">
            <a:avLst/>
          </a:prstGeom>
        </p:spPr>
      </p:pic>
      <p:pic>
        <p:nvPicPr>
          <p:cNvPr id="652" name="Picture 651" descr="A green check mark on a white background&#10;&#10;AI-generated content may be incorrect.">
            <a:extLst>
              <a:ext uri="{FF2B5EF4-FFF2-40B4-BE49-F238E27FC236}">
                <a16:creationId xmlns:a16="http://schemas.microsoft.com/office/drawing/2014/main" id="{EBB8E4BA-80F6-2CCA-D8C5-C77FDF850EBD}"/>
              </a:ext>
            </a:extLst>
          </p:cNvPr>
          <p:cNvPicPr>
            <a:picLocks noChangeAspect="1"/>
          </p:cNvPicPr>
          <p:nvPr/>
        </p:nvPicPr>
        <p:blipFill>
          <a:blip r:embed="rId7"/>
          <a:stretch>
            <a:fillRect/>
          </a:stretch>
        </p:blipFill>
        <p:spPr>
          <a:xfrm>
            <a:off x="5932897" y="6049757"/>
            <a:ext cx="637561" cy="575906"/>
          </a:xfrm>
          <a:prstGeom prst="rect">
            <a:avLst/>
          </a:prstGeom>
        </p:spPr>
      </p:pic>
      <p:pic>
        <p:nvPicPr>
          <p:cNvPr id="653" name="Picture 652" descr="A yellow sign with black text&#10;&#10;AI-generated content may be incorrect.">
            <a:extLst>
              <a:ext uri="{FF2B5EF4-FFF2-40B4-BE49-F238E27FC236}">
                <a16:creationId xmlns:a16="http://schemas.microsoft.com/office/drawing/2014/main" id="{FA42697B-CF81-635B-263B-715250F11EA9}"/>
              </a:ext>
            </a:extLst>
          </p:cNvPr>
          <p:cNvPicPr>
            <a:picLocks noChangeAspect="1"/>
          </p:cNvPicPr>
          <p:nvPr/>
        </p:nvPicPr>
        <p:blipFill>
          <a:blip r:embed="rId8"/>
          <a:stretch>
            <a:fillRect/>
          </a:stretch>
        </p:blipFill>
        <p:spPr>
          <a:xfrm>
            <a:off x="8967583" y="5955941"/>
            <a:ext cx="1188577" cy="763537"/>
          </a:xfrm>
          <a:prstGeom prst="rect">
            <a:avLst/>
          </a:prstGeom>
        </p:spPr>
      </p:pic>
    </p:spTree>
    <p:extLst>
      <p:ext uri="{BB962C8B-B14F-4D97-AF65-F5344CB8AC3E}">
        <p14:creationId xmlns:p14="http://schemas.microsoft.com/office/powerpoint/2010/main" val="2486142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F0A3-25CD-7A74-3368-0F5CCD57BD10}"/>
              </a:ext>
            </a:extLst>
          </p:cNvPr>
          <p:cNvSpPr>
            <a:spLocks noGrp="1"/>
          </p:cNvSpPr>
          <p:nvPr>
            <p:ph type="title"/>
          </p:nvPr>
        </p:nvSpPr>
        <p:spPr/>
        <p:txBody>
          <a:bodyPr/>
          <a:lstStyle/>
          <a:p>
            <a:r>
              <a:rPr lang="en-US"/>
              <a:t>Kept variables for analysis</a:t>
            </a:r>
          </a:p>
        </p:txBody>
      </p:sp>
      <p:pic>
        <p:nvPicPr>
          <p:cNvPr id="4" name="Content Placeholder 3" descr="A screenshot of a table&#10;&#10;AI-generated content may be incorrect.">
            <a:extLst>
              <a:ext uri="{FF2B5EF4-FFF2-40B4-BE49-F238E27FC236}">
                <a16:creationId xmlns:a16="http://schemas.microsoft.com/office/drawing/2014/main" id="{95700526-34BB-3081-BD63-CB53322D28E4}"/>
              </a:ext>
            </a:extLst>
          </p:cNvPr>
          <p:cNvPicPr>
            <a:picLocks noGrp="1" noChangeAspect="1"/>
          </p:cNvPicPr>
          <p:nvPr>
            <p:ph idx="1"/>
          </p:nvPr>
        </p:nvPicPr>
        <p:blipFill>
          <a:blip r:embed="rId2"/>
          <a:stretch>
            <a:fillRect/>
          </a:stretch>
        </p:blipFill>
        <p:spPr>
          <a:xfrm>
            <a:off x="5986471" y="1713392"/>
            <a:ext cx="5535335" cy="4351338"/>
          </a:xfrm>
          <a:prstGeom prst="rect">
            <a:avLst/>
          </a:prstGeom>
        </p:spPr>
      </p:pic>
      <p:sp>
        <p:nvSpPr>
          <p:cNvPr id="3" name="TextBox 2">
            <a:extLst>
              <a:ext uri="{FF2B5EF4-FFF2-40B4-BE49-F238E27FC236}">
                <a16:creationId xmlns:a16="http://schemas.microsoft.com/office/drawing/2014/main" id="{3F02CA6C-D701-3CA1-7DDE-5303DCF8EF8B}"/>
              </a:ext>
            </a:extLst>
          </p:cNvPr>
          <p:cNvSpPr txBox="1"/>
          <p:nvPr/>
        </p:nvSpPr>
        <p:spPr>
          <a:xfrm>
            <a:off x="277627" y="1713022"/>
            <a:ext cx="570613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err="1"/>
              <a:t>flight_date</a:t>
            </a:r>
            <a:r>
              <a:rPr lang="en-US" sz="2400"/>
              <a:t>: when?</a:t>
            </a:r>
          </a:p>
          <a:p>
            <a:pPr marL="285750" indent="-285750">
              <a:buFont typeface="Arial"/>
              <a:buChar char="•"/>
            </a:pPr>
            <a:endParaRPr lang="en-US" sz="2400"/>
          </a:p>
          <a:p>
            <a:pPr marL="285750" indent="-285750">
              <a:buFont typeface="Arial"/>
              <a:buChar char="•"/>
            </a:pPr>
            <a:r>
              <a:rPr lang="en-US" sz="2400" err="1"/>
              <a:t>dep_delay</a:t>
            </a:r>
            <a:r>
              <a:rPr lang="en-US" sz="2400"/>
              <a:t> &amp; </a:t>
            </a:r>
            <a:r>
              <a:rPr lang="en-US" sz="2400" err="1"/>
              <a:t>arr_delay</a:t>
            </a:r>
            <a:r>
              <a:rPr lang="en-US" sz="2400"/>
              <a:t>: </a:t>
            </a:r>
            <a:endParaRPr lang="en-US"/>
          </a:p>
          <a:p>
            <a:r>
              <a:rPr lang="en-US" sz="2400"/>
              <a:t>=(actual departure-scheduled departure) in minutes</a:t>
            </a:r>
            <a:endParaRPr lang="en-US"/>
          </a:p>
          <a:p>
            <a:pPr marL="285750" indent="-285750">
              <a:buFont typeface="Arial"/>
              <a:buChar char="•"/>
            </a:pPr>
            <a:endParaRPr lang="en-US" sz="2400"/>
          </a:p>
          <a:p>
            <a:pPr marL="285750" indent="-285750">
              <a:buFont typeface="Arial"/>
              <a:buChar char="•"/>
            </a:pPr>
            <a:r>
              <a:rPr lang="en-US" sz="2400" err="1"/>
              <a:t>dep_time</a:t>
            </a:r>
            <a:r>
              <a:rPr lang="en-US" sz="2400"/>
              <a:t> &amp; </a:t>
            </a:r>
            <a:r>
              <a:rPr lang="en-US" sz="2400" err="1"/>
              <a:t>arr_time</a:t>
            </a:r>
            <a:r>
              <a:rPr lang="en-US" sz="2400"/>
              <a:t>: might help seeing whether flight delays are concentrated in a certain period of time</a:t>
            </a:r>
          </a:p>
          <a:p>
            <a:pPr marL="285750" indent="-285750">
              <a:buFont typeface="Arial"/>
              <a:buChar char="•"/>
            </a:pPr>
            <a:endParaRPr lang="en-US" sz="2400"/>
          </a:p>
          <a:p>
            <a:pPr marL="285750" indent="-285750">
              <a:buFont typeface="Arial"/>
              <a:buChar char="•"/>
            </a:pPr>
            <a:r>
              <a:rPr lang="en-US" sz="2400"/>
              <a:t>origin: where?</a:t>
            </a:r>
          </a:p>
        </p:txBody>
      </p:sp>
    </p:spTree>
    <p:extLst>
      <p:ext uri="{BB962C8B-B14F-4D97-AF65-F5344CB8AC3E}">
        <p14:creationId xmlns:p14="http://schemas.microsoft.com/office/powerpoint/2010/main" val="3141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AB987-4E81-A925-8482-743F32460993}"/>
              </a:ext>
            </a:extLst>
          </p:cNvPr>
          <p:cNvSpPr>
            <a:spLocks noGrp="1"/>
          </p:cNvSpPr>
          <p:nvPr>
            <p:ph type="title"/>
          </p:nvPr>
        </p:nvSpPr>
        <p:spPr>
          <a:xfrm>
            <a:off x="2281417" y="296979"/>
            <a:ext cx="5011473" cy="1773936"/>
          </a:xfrm>
        </p:spPr>
        <p:txBody>
          <a:bodyPr>
            <a:normAutofit/>
          </a:bodyPr>
          <a:lstStyle/>
          <a:p>
            <a:r>
              <a:rPr lang="en-US" sz="3600">
                <a:solidFill>
                  <a:schemeClr val="tx2"/>
                </a:solidFill>
              </a:rPr>
              <a:t>Any fun facts so far?</a:t>
            </a:r>
          </a:p>
        </p:txBody>
      </p:sp>
      <p:grpSp>
        <p:nvGrpSpPr>
          <p:cNvPr id="14" name="Group 13">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20" y="170311"/>
            <a:ext cx="2514948" cy="2174333"/>
            <a:chOff x="-305" y="-4155"/>
            <a:chExt cx="2514948" cy="2174333"/>
          </a:xfrm>
        </p:grpSpPr>
        <p:sp>
          <p:nvSpPr>
            <p:cNvPr id="15" name="Freeform: Shape 14">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FA63C19-D6FA-D89E-F264-3435A50CFF4E}"/>
              </a:ext>
            </a:extLst>
          </p:cNvPr>
          <p:cNvSpPr>
            <a:spLocks noGrp="1"/>
          </p:cNvSpPr>
          <p:nvPr>
            <p:ph idx="1"/>
          </p:nvPr>
        </p:nvSpPr>
        <p:spPr>
          <a:xfrm>
            <a:off x="7489780" y="1206653"/>
            <a:ext cx="5029200" cy="1773936"/>
          </a:xfrm>
        </p:spPr>
        <p:txBody>
          <a:bodyPr vert="horz" lIns="91440" tIns="45720" rIns="91440" bIns="45720" rtlCol="0" anchor="ctr">
            <a:normAutofit/>
          </a:bodyPr>
          <a:lstStyle/>
          <a:p>
            <a:pPr marL="0" indent="0">
              <a:buNone/>
            </a:pPr>
            <a:r>
              <a:rPr lang="en-US">
                <a:solidFill>
                  <a:schemeClr val="tx2"/>
                </a:solidFill>
              </a:rPr>
              <a:t>Yes!</a:t>
            </a:r>
          </a:p>
          <a:p>
            <a:endParaRPr lang="en-US" sz="1800">
              <a:solidFill>
                <a:schemeClr val="tx2"/>
              </a:solidFill>
            </a:endParaRPr>
          </a:p>
          <a:p>
            <a:endParaRPr lang="en-US" sz="1800">
              <a:solidFill>
                <a:schemeClr val="tx2"/>
              </a:solidFill>
            </a:endParaRPr>
          </a:p>
          <a:p>
            <a:endParaRPr lang="en-US" sz="1800">
              <a:solidFill>
                <a:schemeClr val="tx2"/>
              </a:solidFill>
            </a:endParaRPr>
          </a:p>
          <a:p>
            <a:endParaRPr lang="en-US" sz="1800">
              <a:solidFill>
                <a:schemeClr val="tx2"/>
              </a:solidFill>
            </a:endParaRPr>
          </a:p>
          <a:p>
            <a:endParaRPr lang="en-US" sz="1800">
              <a:solidFill>
                <a:schemeClr val="tx2"/>
              </a:solidFill>
            </a:endParaRPr>
          </a:p>
        </p:txBody>
      </p:sp>
      <p:pic>
        <p:nvPicPr>
          <p:cNvPr id="5" name="Picture 4" descr="A graph of a time delay distribution&#10;&#10;AI-generated content may be incorrect.">
            <a:extLst>
              <a:ext uri="{FF2B5EF4-FFF2-40B4-BE49-F238E27FC236}">
                <a16:creationId xmlns:a16="http://schemas.microsoft.com/office/drawing/2014/main" id="{137B02EE-F57F-E489-7DD8-9FAE5AC32CA8}"/>
              </a:ext>
            </a:extLst>
          </p:cNvPr>
          <p:cNvPicPr>
            <a:picLocks noChangeAspect="1"/>
          </p:cNvPicPr>
          <p:nvPr/>
        </p:nvPicPr>
        <p:blipFill>
          <a:blip r:embed="rId2"/>
          <a:srcRect r="7575" b="-37"/>
          <a:stretch>
            <a:fillRect/>
          </a:stretch>
        </p:blipFill>
        <p:spPr>
          <a:xfrm>
            <a:off x="287534" y="2680133"/>
            <a:ext cx="5548994" cy="4179511"/>
          </a:xfrm>
          <a:prstGeom prst="rect">
            <a:avLst/>
          </a:prstGeom>
        </p:spPr>
      </p:pic>
      <p:pic>
        <p:nvPicPr>
          <p:cNvPr id="4" name="Picture 3" descr="A white background with a black line&#10;&#10;AI-generated content may be incorrect.">
            <a:extLst>
              <a:ext uri="{FF2B5EF4-FFF2-40B4-BE49-F238E27FC236}">
                <a16:creationId xmlns:a16="http://schemas.microsoft.com/office/drawing/2014/main" id="{0B45E4E6-3459-F451-6C88-BE27AB28514C}"/>
              </a:ext>
            </a:extLst>
          </p:cNvPr>
          <p:cNvPicPr>
            <a:picLocks noChangeAspect="1"/>
          </p:cNvPicPr>
          <p:nvPr/>
        </p:nvPicPr>
        <p:blipFill>
          <a:blip r:embed="rId3"/>
          <a:stretch>
            <a:fillRect/>
          </a:stretch>
        </p:blipFill>
        <p:spPr>
          <a:xfrm>
            <a:off x="2781730" y="1712979"/>
            <a:ext cx="6093755" cy="1049581"/>
          </a:xfrm>
          <a:prstGeom prst="rect">
            <a:avLst/>
          </a:prstGeom>
        </p:spPr>
      </p:pic>
      <p:pic>
        <p:nvPicPr>
          <p:cNvPr id="6" name="Picture 5" descr="A graph of a delay distribution&#10;&#10;AI-generated content may be incorrect.">
            <a:extLst>
              <a:ext uri="{FF2B5EF4-FFF2-40B4-BE49-F238E27FC236}">
                <a16:creationId xmlns:a16="http://schemas.microsoft.com/office/drawing/2014/main" id="{7A00905F-6140-C000-3B70-A8D1D5A3AF66}"/>
              </a:ext>
            </a:extLst>
          </p:cNvPr>
          <p:cNvPicPr>
            <a:picLocks noChangeAspect="1"/>
          </p:cNvPicPr>
          <p:nvPr/>
        </p:nvPicPr>
        <p:blipFill>
          <a:blip r:embed="rId4"/>
          <a:stretch>
            <a:fillRect/>
          </a:stretch>
        </p:blipFill>
        <p:spPr>
          <a:xfrm>
            <a:off x="5832014" y="2766180"/>
            <a:ext cx="6058807" cy="4106111"/>
          </a:xfrm>
          <a:prstGeom prst="rect">
            <a:avLst/>
          </a:prstGeom>
        </p:spPr>
      </p:pic>
    </p:spTree>
    <p:extLst>
      <p:ext uri="{BB962C8B-B14F-4D97-AF65-F5344CB8AC3E}">
        <p14:creationId xmlns:p14="http://schemas.microsoft.com/office/powerpoint/2010/main" val="315440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41EC-B96E-5702-E8E5-F2CDE36654F8}"/>
              </a:ext>
            </a:extLst>
          </p:cNvPr>
          <p:cNvSpPr>
            <a:spLocks noGrp="1"/>
          </p:cNvSpPr>
          <p:nvPr>
            <p:ph type="title"/>
          </p:nvPr>
        </p:nvSpPr>
        <p:spPr>
          <a:xfrm>
            <a:off x="270164" y="152764"/>
            <a:ext cx="10515600" cy="1325563"/>
          </a:xfrm>
        </p:spPr>
        <p:txBody>
          <a:bodyPr/>
          <a:lstStyle/>
          <a:p>
            <a:r>
              <a:rPr lang="en-US"/>
              <a:t>Current Findings</a:t>
            </a:r>
          </a:p>
        </p:txBody>
      </p:sp>
      <p:pic>
        <p:nvPicPr>
          <p:cNvPr id="4" name="Content Placeholder 3">
            <a:extLst>
              <a:ext uri="{FF2B5EF4-FFF2-40B4-BE49-F238E27FC236}">
                <a16:creationId xmlns:a16="http://schemas.microsoft.com/office/drawing/2014/main" id="{79A98A8B-A15B-E5AC-6EE1-F0D4FB433376}"/>
              </a:ext>
            </a:extLst>
          </p:cNvPr>
          <p:cNvPicPr>
            <a:picLocks noGrp="1" noChangeAspect="1"/>
          </p:cNvPicPr>
          <p:nvPr>
            <p:ph idx="1"/>
          </p:nvPr>
        </p:nvPicPr>
        <p:blipFill>
          <a:blip r:embed="rId2"/>
          <a:stretch>
            <a:fillRect/>
          </a:stretch>
        </p:blipFill>
        <p:spPr>
          <a:xfrm>
            <a:off x="424521" y="2174787"/>
            <a:ext cx="4837491" cy="831709"/>
          </a:xfrm>
          <a:prstGeom prst="rect">
            <a:avLst/>
          </a:prstGeom>
        </p:spPr>
      </p:pic>
      <p:sp>
        <p:nvSpPr>
          <p:cNvPr id="5" name="TextBox 4">
            <a:extLst>
              <a:ext uri="{FF2B5EF4-FFF2-40B4-BE49-F238E27FC236}">
                <a16:creationId xmlns:a16="http://schemas.microsoft.com/office/drawing/2014/main" id="{02936BA7-24FB-18B9-AE1C-64E5B741B168}"/>
              </a:ext>
            </a:extLst>
          </p:cNvPr>
          <p:cNvSpPr txBox="1"/>
          <p:nvPr/>
        </p:nvSpPr>
        <p:spPr>
          <a:xfrm>
            <a:off x="424521" y="1583920"/>
            <a:ext cx="4350102" cy="369332"/>
          </a:xfrm>
          <a:prstGeom prst="rect">
            <a:avLst/>
          </a:prstGeom>
          <a:noFill/>
        </p:spPr>
        <p:txBody>
          <a:bodyPr wrap="none" rtlCol="0">
            <a:spAutoFit/>
          </a:bodyPr>
          <a:lstStyle/>
          <a:p>
            <a:r>
              <a:rPr lang="en-US"/>
              <a:t>Overall Delay Rates Across Three Airports:</a:t>
            </a:r>
          </a:p>
        </p:txBody>
      </p:sp>
      <p:pic>
        <p:nvPicPr>
          <p:cNvPr id="6" name="Picture 5">
            <a:extLst>
              <a:ext uri="{FF2B5EF4-FFF2-40B4-BE49-F238E27FC236}">
                <a16:creationId xmlns:a16="http://schemas.microsoft.com/office/drawing/2014/main" id="{294755F8-759C-702B-FDD6-82A94C22B9EF}"/>
              </a:ext>
            </a:extLst>
          </p:cNvPr>
          <p:cNvPicPr>
            <a:picLocks noChangeAspect="1"/>
          </p:cNvPicPr>
          <p:nvPr/>
        </p:nvPicPr>
        <p:blipFill>
          <a:blip r:embed="rId3"/>
          <a:stretch>
            <a:fillRect/>
          </a:stretch>
        </p:blipFill>
        <p:spPr>
          <a:xfrm>
            <a:off x="424521" y="4267358"/>
            <a:ext cx="4572000" cy="892480"/>
          </a:xfrm>
          <a:prstGeom prst="rect">
            <a:avLst/>
          </a:prstGeom>
        </p:spPr>
      </p:pic>
      <p:sp>
        <p:nvSpPr>
          <p:cNvPr id="7" name="TextBox 6">
            <a:extLst>
              <a:ext uri="{FF2B5EF4-FFF2-40B4-BE49-F238E27FC236}">
                <a16:creationId xmlns:a16="http://schemas.microsoft.com/office/drawing/2014/main" id="{79276943-E172-B6A5-7D11-8F970C32EA12}"/>
              </a:ext>
            </a:extLst>
          </p:cNvPr>
          <p:cNvSpPr txBox="1"/>
          <p:nvPr/>
        </p:nvSpPr>
        <p:spPr>
          <a:xfrm>
            <a:off x="424521" y="3760890"/>
            <a:ext cx="3290324" cy="369332"/>
          </a:xfrm>
          <a:prstGeom prst="rect">
            <a:avLst/>
          </a:prstGeom>
          <a:noFill/>
        </p:spPr>
        <p:txBody>
          <a:bodyPr wrap="none" rtlCol="0">
            <a:spAutoFit/>
          </a:bodyPr>
          <a:lstStyle/>
          <a:p>
            <a:r>
              <a:rPr lang="en-US"/>
              <a:t>Delay Rates at the EWR Airport:</a:t>
            </a:r>
          </a:p>
        </p:txBody>
      </p:sp>
      <p:pic>
        <p:nvPicPr>
          <p:cNvPr id="8" name="Picture 7">
            <a:extLst>
              <a:ext uri="{FF2B5EF4-FFF2-40B4-BE49-F238E27FC236}">
                <a16:creationId xmlns:a16="http://schemas.microsoft.com/office/drawing/2014/main" id="{26EFE240-52A4-D826-CF45-0CAC9FBEE5A5}"/>
              </a:ext>
            </a:extLst>
          </p:cNvPr>
          <p:cNvPicPr>
            <a:picLocks noChangeAspect="1"/>
          </p:cNvPicPr>
          <p:nvPr/>
        </p:nvPicPr>
        <p:blipFill>
          <a:blip r:embed="rId4"/>
          <a:stretch>
            <a:fillRect/>
          </a:stretch>
        </p:blipFill>
        <p:spPr>
          <a:xfrm>
            <a:off x="5836264" y="2132282"/>
            <a:ext cx="5146193" cy="831708"/>
          </a:xfrm>
          <a:prstGeom prst="rect">
            <a:avLst/>
          </a:prstGeom>
        </p:spPr>
      </p:pic>
      <p:sp>
        <p:nvSpPr>
          <p:cNvPr id="12" name="TextBox 11">
            <a:extLst>
              <a:ext uri="{FF2B5EF4-FFF2-40B4-BE49-F238E27FC236}">
                <a16:creationId xmlns:a16="http://schemas.microsoft.com/office/drawing/2014/main" id="{BE3D8F76-6B11-DA09-748A-E4E68DE070A5}"/>
              </a:ext>
            </a:extLst>
          </p:cNvPr>
          <p:cNvSpPr txBox="1"/>
          <p:nvPr/>
        </p:nvSpPr>
        <p:spPr>
          <a:xfrm>
            <a:off x="5836264" y="1574175"/>
            <a:ext cx="6096000" cy="369332"/>
          </a:xfrm>
          <a:prstGeom prst="rect">
            <a:avLst/>
          </a:prstGeom>
          <a:noFill/>
        </p:spPr>
        <p:txBody>
          <a:bodyPr wrap="square">
            <a:spAutoFit/>
          </a:bodyPr>
          <a:lstStyle/>
          <a:p>
            <a:r>
              <a:rPr lang="en-US"/>
              <a:t>Delay Rates at the JFK Airport:</a:t>
            </a:r>
          </a:p>
        </p:txBody>
      </p:sp>
      <p:sp>
        <p:nvSpPr>
          <p:cNvPr id="14" name="TextBox 13">
            <a:extLst>
              <a:ext uri="{FF2B5EF4-FFF2-40B4-BE49-F238E27FC236}">
                <a16:creationId xmlns:a16="http://schemas.microsoft.com/office/drawing/2014/main" id="{DAE46675-54D5-2C7B-5874-3F414274597A}"/>
              </a:ext>
            </a:extLst>
          </p:cNvPr>
          <p:cNvSpPr txBox="1"/>
          <p:nvPr/>
        </p:nvSpPr>
        <p:spPr>
          <a:xfrm>
            <a:off x="5671478" y="3617946"/>
            <a:ext cx="6096000" cy="369332"/>
          </a:xfrm>
          <a:prstGeom prst="rect">
            <a:avLst/>
          </a:prstGeom>
          <a:noFill/>
        </p:spPr>
        <p:txBody>
          <a:bodyPr wrap="square">
            <a:spAutoFit/>
          </a:bodyPr>
          <a:lstStyle/>
          <a:p>
            <a:r>
              <a:rPr lang="en-US"/>
              <a:t>Delay Rates at the LGA Airport:</a:t>
            </a:r>
          </a:p>
        </p:txBody>
      </p:sp>
      <p:pic>
        <p:nvPicPr>
          <p:cNvPr id="15" name="Picture 14">
            <a:extLst>
              <a:ext uri="{FF2B5EF4-FFF2-40B4-BE49-F238E27FC236}">
                <a16:creationId xmlns:a16="http://schemas.microsoft.com/office/drawing/2014/main" id="{9021C47E-6041-756D-88E5-01C4D3DC1232}"/>
              </a:ext>
            </a:extLst>
          </p:cNvPr>
          <p:cNvPicPr>
            <a:picLocks noChangeAspect="1"/>
          </p:cNvPicPr>
          <p:nvPr/>
        </p:nvPicPr>
        <p:blipFill>
          <a:blip r:embed="rId5"/>
          <a:stretch>
            <a:fillRect/>
          </a:stretch>
        </p:blipFill>
        <p:spPr>
          <a:xfrm>
            <a:off x="5671478" y="4171944"/>
            <a:ext cx="5475767" cy="967450"/>
          </a:xfrm>
          <a:prstGeom prst="rect">
            <a:avLst/>
          </a:prstGeom>
        </p:spPr>
      </p:pic>
    </p:spTree>
    <p:extLst>
      <p:ext uri="{BB962C8B-B14F-4D97-AF65-F5344CB8AC3E}">
        <p14:creationId xmlns:p14="http://schemas.microsoft.com/office/powerpoint/2010/main" val="2574010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19464-EA4B-F5E0-61C3-3518459CDBE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Barplot</a:t>
            </a:r>
          </a:p>
        </p:txBody>
      </p:sp>
      <p:pic>
        <p:nvPicPr>
          <p:cNvPr id="4" name="Content Placeholder 3">
            <a:extLst>
              <a:ext uri="{FF2B5EF4-FFF2-40B4-BE49-F238E27FC236}">
                <a16:creationId xmlns:a16="http://schemas.microsoft.com/office/drawing/2014/main" id="{DC38EE3C-4058-9DF8-6444-8C0E017E5B75}"/>
              </a:ext>
            </a:extLst>
          </p:cNvPr>
          <p:cNvPicPr>
            <a:picLocks noGrp="1" noChangeAspect="1"/>
          </p:cNvPicPr>
          <p:nvPr>
            <p:ph idx="1"/>
          </p:nvPr>
        </p:nvPicPr>
        <p:blipFill>
          <a:blip r:embed="rId2"/>
          <a:stretch>
            <a:fillRect/>
          </a:stretch>
        </p:blipFill>
        <p:spPr>
          <a:xfrm>
            <a:off x="699714" y="2107479"/>
            <a:ext cx="4648416" cy="3997637"/>
          </a:xfrm>
          <a:prstGeom prst="rect">
            <a:avLst/>
          </a:prstGeom>
        </p:spPr>
      </p:pic>
      <p:pic>
        <p:nvPicPr>
          <p:cNvPr id="5" name="Picture 4">
            <a:extLst>
              <a:ext uri="{FF2B5EF4-FFF2-40B4-BE49-F238E27FC236}">
                <a16:creationId xmlns:a16="http://schemas.microsoft.com/office/drawing/2014/main" id="{6CB20DFF-029F-199B-A044-02D56E1C29E4}"/>
              </a:ext>
            </a:extLst>
          </p:cNvPr>
          <p:cNvPicPr>
            <a:picLocks noChangeAspect="1"/>
          </p:cNvPicPr>
          <p:nvPr/>
        </p:nvPicPr>
        <p:blipFill>
          <a:blip r:embed="rId3"/>
          <a:stretch>
            <a:fillRect/>
          </a:stretch>
        </p:blipFill>
        <p:spPr>
          <a:xfrm>
            <a:off x="6356999" y="2107479"/>
            <a:ext cx="4568950" cy="3997831"/>
          </a:xfrm>
          <a:prstGeom prst="rect">
            <a:avLst/>
          </a:prstGeom>
        </p:spPr>
      </p:pic>
    </p:spTree>
    <p:extLst>
      <p:ext uri="{BB962C8B-B14F-4D97-AF65-F5344CB8AC3E}">
        <p14:creationId xmlns:p14="http://schemas.microsoft.com/office/powerpoint/2010/main" val="1984191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emplate>office theme</Template>
  <TotalTime>0</TotalTime>
  <Words>566</Words>
  <Application>Microsoft Macintosh PowerPoint</Application>
  <PresentationFormat>Widescreen</PresentationFormat>
  <Paragraphs>57</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Consolas</vt:lpstr>
      <vt:lpstr>office theme</vt:lpstr>
      <vt:lpstr>NYC Airport Delay Investigation</vt:lpstr>
      <vt:lpstr>What is our goal?</vt:lpstr>
      <vt:lpstr>What do we use to analyze?</vt:lpstr>
      <vt:lpstr>PowerPoint Presentation</vt:lpstr>
      <vt:lpstr>What are we doing / What do we plan to do?</vt:lpstr>
      <vt:lpstr>Kept variables for analysis</vt:lpstr>
      <vt:lpstr>Any fun facts so far?</vt:lpstr>
      <vt:lpstr>Current Findings</vt:lpstr>
      <vt:lpstr>Barplot</vt:lpstr>
      <vt:lpstr>Scatterplot</vt:lpstr>
      <vt:lpstr>Challenges we meet so far?</vt:lpstr>
      <vt:lpstr>What improvements we might make if got time?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Bisaria, Ayushi</cp:lastModifiedBy>
  <cp:revision>4</cp:revision>
  <dcterms:created xsi:type="dcterms:W3CDTF">2025-12-07T21:53:10Z</dcterms:created>
  <dcterms:modified xsi:type="dcterms:W3CDTF">2025-12-16T00:33:28Z</dcterms:modified>
</cp:coreProperties>
</file>